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7"/>
  </p:notesMasterIdLst>
  <p:sldIdLst>
    <p:sldId id="256" r:id="rId2"/>
    <p:sldId id="311" r:id="rId3"/>
    <p:sldId id="346" r:id="rId4"/>
    <p:sldId id="257" r:id="rId5"/>
    <p:sldId id="315" r:id="rId6"/>
    <p:sldId id="347" r:id="rId7"/>
    <p:sldId id="328" r:id="rId8"/>
    <p:sldId id="330" r:id="rId9"/>
    <p:sldId id="280" r:id="rId10"/>
    <p:sldId id="348" r:id="rId11"/>
    <p:sldId id="277" r:id="rId12"/>
    <p:sldId id="289" r:id="rId13"/>
    <p:sldId id="342" r:id="rId14"/>
    <p:sldId id="278" r:id="rId15"/>
    <p:sldId id="333" r:id="rId16"/>
    <p:sldId id="332" r:id="rId17"/>
    <p:sldId id="344" r:id="rId18"/>
    <p:sldId id="349" r:id="rId19"/>
    <p:sldId id="338" r:id="rId20"/>
    <p:sldId id="345" r:id="rId21"/>
    <p:sldId id="350" r:id="rId22"/>
    <p:sldId id="340" r:id="rId23"/>
    <p:sldId id="285" r:id="rId24"/>
    <p:sldId id="272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75"/>
    <p:restoredTop sz="94609"/>
  </p:normalViewPr>
  <p:slideViewPr>
    <p:cSldViewPr snapToGrid="0" snapToObjects="1">
      <p:cViewPr varScale="1">
        <p:scale>
          <a:sx n="78" d="100"/>
          <a:sy n="78" d="100"/>
        </p:scale>
        <p:origin x="176" y="6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39FA6-F5A1-6247-A7C8-69B10D3D240E}" type="datetimeFigureOut">
              <a:rPr lang="en-US" smtClean="0"/>
              <a:t>10/16/23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D839B-D4BC-1B43-B16C-AC25A20D0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9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73962-442A-BC42-8BFC-C87378C627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34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The nature of risk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Demographics trends, societal and behavioral changes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Economic, financial and political changes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Technological changes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D839B-D4BC-1B43-B16C-AC25A20D0C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1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Monday, October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Monday, October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Monday, October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Monday, October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logo with green trees on a black background&#10;&#10;Description automatically generated">
            <a:extLst>
              <a:ext uri="{FF2B5EF4-FFF2-40B4-BE49-F238E27FC236}">
                <a16:creationId xmlns:a16="http://schemas.microsoft.com/office/drawing/2014/main" id="{F110E45B-3171-3C15-67AE-06ED7E9B2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184" y="271648"/>
            <a:ext cx="1514104" cy="15141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Monday, October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Monday, October 16,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Monday, October 16,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Monday, October 16,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Monday, October 16,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Monday, October 16,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Monday, October 16,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Monday, October 16,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com/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Beyond ideation: creating a lasting culture of innovation</a:t>
            </a:r>
            <a:endParaRPr lang="en-US" sz="3200" dirty="0"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4340" y="3505200"/>
            <a:ext cx="7686260" cy="30732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Rob Galbraith, CPCU, CLU, </a:t>
            </a:r>
            <a:r>
              <a:rPr lang="en-US" b="1" dirty="0" err="1"/>
              <a:t>ChFC</a:t>
            </a:r>
            <a:endParaRPr lang="en-US" dirty="0"/>
          </a:p>
          <a:p>
            <a:r>
              <a:rPr lang="en-US" dirty="0"/>
              <a:t>Founder and CEO, Forestview Insights</a:t>
            </a:r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sz="2000" dirty="0"/>
              <a:t>Alamo Chapter CPCU Society</a:t>
            </a:r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October 18, 2023</a:t>
            </a:r>
          </a:p>
        </p:txBody>
      </p:sp>
      <p:pic>
        <p:nvPicPr>
          <p:cNvPr id="5" name="Picture 4" descr="A logo with green trees on a black background&#10;&#10;Description automatically generated">
            <a:extLst>
              <a:ext uri="{FF2B5EF4-FFF2-40B4-BE49-F238E27FC236}">
                <a16:creationId xmlns:a16="http://schemas.microsoft.com/office/drawing/2014/main" id="{4B0ADED3-5701-B129-140B-8F063E6BA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3728357"/>
            <a:ext cx="3129643" cy="312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7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questions to cover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1022FF-870A-294A-8260-840C1DD63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765300"/>
            <a:ext cx="11442700" cy="4876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innovate?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do organizations focus too much on the here and now?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Why is linking innovation to strategic objectives so critical?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are the different types of innovation?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How can we create a lasting culture of innovation?</a:t>
            </a:r>
          </a:p>
        </p:txBody>
      </p:sp>
    </p:spTree>
    <p:extLst>
      <p:ext uri="{BB962C8B-B14F-4D97-AF65-F5344CB8AC3E}">
        <p14:creationId xmlns:p14="http://schemas.microsoft.com/office/powerpoint/2010/main" val="4278103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Image vs. reality in innovation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CC328D50-71DF-3348-92C4-E2FA031A7FDB}"/>
              </a:ext>
            </a:extLst>
          </p:cNvPr>
          <p:cNvSpPr/>
          <p:nvPr/>
        </p:nvSpPr>
        <p:spPr>
          <a:xfrm rot="5400000">
            <a:off x="5469190" y="3683000"/>
            <a:ext cx="919747" cy="818147"/>
          </a:xfrm>
          <a:prstGeom prst="strip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3D74B-4F3A-3E4B-83A7-9AF6E60DD21B}"/>
              </a:ext>
            </a:extLst>
          </p:cNvPr>
          <p:cNvSpPr txBox="1"/>
          <p:nvPr/>
        </p:nvSpPr>
        <p:spPr>
          <a:xfrm>
            <a:off x="4664619" y="1414394"/>
            <a:ext cx="252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C-suite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630A5-480B-5045-BB13-504E8356A09E}"/>
              </a:ext>
            </a:extLst>
          </p:cNvPr>
          <p:cNvSpPr txBox="1"/>
          <p:nvPr/>
        </p:nvSpPr>
        <p:spPr>
          <a:xfrm>
            <a:off x="4392706" y="6149041"/>
            <a:ext cx="3334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On the 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628345-18FE-C9B0-9E56-1A134165DB52}"/>
              </a:ext>
            </a:extLst>
          </p:cNvPr>
          <p:cNvSpPr txBox="1"/>
          <p:nvPr/>
        </p:nvSpPr>
        <p:spPr>
          <a:xfrm>
            <a:off x="4335447" y="2112527"/>
            <a:ext cx="173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6BFAD-35CD-5F3F-E63A-9262BC6318C2}"/>
              </a:ext>
            </a:extLst>
          </p:cNvPr>
          <p:cNvSpPr txBox="1"/>
          <p:nvPr/>
        </p:nvSpPr>
        <p:spPr>
          <a:xfrm>
            <a:off x="5287617" y="2714938"/>
            <a:ext cx="173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Ambitious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3B8662-09E0-B2C3-51EA-077323BCB3CF}"/>
              </a:ext>
            </a:extLst>
          </p:cNvPr>
          <p:cNvSpPr txBox="1"/>
          <p:nvPr/>
        </p:nvSpPr>
        <p:spPr>
          <a:xfrm>
            <a:off x="6595343" y="2072436"/>
            <a:ext cx="173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Strategic 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F153E-28E5-47CD-CA01-BB550F220C05}"/>
              </a:ext>
            </a:extLst>
          </p:cNvPr>
          <p:cNvSpPr txBox="1"/>
          <p:nvPr/>
        </p:nvSpPr>
        <p:spPr>
          <a:xfrm>
            <a:off x="7930775" y="2682806"/>
            <a:ext cx="173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Agility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AB0DE-4613-6B0F-17BE-5BD1154F9DA2}"/>
              </a:ext>
            </a:extLst>
          </p:cNvPr>
          <p:cNvSpPr txBox="1"/>
          <p:nvPr/>
        </p:nvSpPr>
        <p:spPr>
          <a:xfrm>
            <a:off x="8969893" y="2072852"/>
            <a:ext cx="234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 opportunity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7D1890-2691-7FE4-A198-08E11D26F2FD}"/>
              </a:ext>
            </a:extLst>
          </p:cNvPr>
          <p:cNvSpPr txBox="1"/>
          <p:nvPr/>
        </p:nvSpPr>
        <p:spPr>
          <a:xfrm>
            <a:off x="316984" y="5409345"/>
            <a:ext cx="173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Competing priorities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C7126F-38B3-0D07-AFD0-264EFCBE3F7E}"/>
              </a:ext>
            </a:extLst>
          </p:cNvPr>
          <p:cNvSpPr txBox="1"/>
          <p:nvPr/>
        </p:nvSpPr>
        <p:spPr>
          <a:xfrm>
            <a:off x="1961943" y="4443333"/>
            <a:ext cx="173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“Flavor of the month”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2C5F0E-A56D-4777-9537-D96CBE19AE91}"/>
              </a:ext>
            </a:extLst>
          </p:cNvPr>
          <p:cNvSpPr txBox="1"/>
          <p:nvPr/>
        </p:nvSpPr>
        <p:spPr>
          <a:xfrm>
            <a:off x="2847470" y="5597708"/>
            <a:ext cx="205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Lack of clarity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2D176-79B1-761C-5D36-6B8064C1742E}"/>
              </a:ext>
            </a:extLst>
          </p:cNvPr>
          <p:cNvSpPr txBox="1"/>
          <p:nvPr/>
        </p:nvSpPr>
        <p:spPr>
          <a:xfrm>
            <a:off x="4066205" y="4731413"/>
            <a:ext cx="2091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Directionless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07D634-640E-9776-4804-7A9F8D6AE747}"/>
              </a:ext>
            </a:extLst>
          </p:cNvPr>
          <p:cNvSpPr txBox="1"/>
          <p:nvPr/>
        </p:nvSpPr>
        <p:spPr>
          <a:xfrm>
            <a:off x="5287617" y="5295105"/>
            <a:ext cx="234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 true ownership</a:t>
            </a:r>
          </a:p>
        </p:txBody>
      </p:sp>
      <p:pic>
        <p:nvPicPr>
          <p:cNvPr id="25" name="Picture 2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3D0FE96-80E9-70AA-8C42-3A970CBC7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 b="22035"/>
          <a:stretch/>
        </p:blipFill>
        <p:spPr>
          <a:xfrm>
            <a:off x="872607" y="1837899"/>
            <a:ext cx="3467350" cy="1932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person with her head on a computer with many sticky notes on it&#10;&#10;Description automatically generated">
            <a:extLst>
              <a:ext uri="{FF2B5EF4-FFF2-40B4-BE49-F238E27FC236}">
                <a16:creationId xmlns:a16="http://schemas.microsoft.com/office/drawing/2014/main" id="{9CEC96FF-BC7C-B386-3A21-2CF0DE31C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" b="8739"/>
          <a:stretch/>
        </p:blipFill>
        <p:spPr>
          <a:xfrm>
            <a:off x="7900146" y="3993098"/>
            <a:ext cx="3541059" cy="22708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21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" y="558800"/>
            <a:ext cx="109728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The promise and the reality of most innovation efforts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3D74B-4F3A-3E4B-83A7-9AF6E60DD21B}"/>
              </a:ext>
            </a:extLst>
          </p:cNvPr>
          <p:cNvSpPr txBox="1"/>
          <p:nvPr/>
        </p:nvSpPr>
        <p:spPr>
          <a:xfrm>
            <a:off x="628640" y="1406343"/>
            <a:ext cx="525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innovation claimed they delivered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630A5-480B-5045-BB13-504E8356A09E}"/>
              </a:ext>
            </a:extLst>
          </p:cNvPr>
          <p:cNvSpPr txBox="1"/>
          <p:nvPr/>
        </p:nvSpPr>
        <p:spPr>
          <a:xfrm>
            <a:off x="6995160" y="1415864"/>
            <a:ext cx="4139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the business unit received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1E6844-657C-8241-AAB1-7CD42CB10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800" y="2652765"/>
            <a:ext cx="2519680" cy="3779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96F169-62C2-6240-914C-B2A170B63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522" y="2642605"/>
            <a:ext cx="2842260" cy="37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9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589C-9CAE-4343-9396-1BED5167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4 most common mistakes in innovation</a:t>
            </a:r>
          </a:p>
        </p:txBody>
      </p:sp>
      <p:pic>
        <p:nvPicPr>
          <p:cNvPr id="35842" name="Picture 2" descr="Google mobile apps">
            <a:extLst>
              <a:ext uri="{FF2B5EF4-FFF2-40B4-BE49-F238E27FC236}">
                <a16:creationId xmlns:a16="http://schemas.microsoft.com/office/drawing/2014/main" id="{FF8D5A8D-FB7D-0A4F-84BE-637149683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0209" y="1183391"/>
            <a:ext cx="2043659" cy="272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288A0-E8E6-9947-BDA4-343DC87EE6F0}"/>
              </a:ext>
            </a:extLst>
          </p:cNvPr>
          <p:cNvSpPr txBox="1"/>
          <p:nvPr/>
        </p:nvSpPr>
        <p:spPr>
          <a:xfrm>
            <a:off x="370333" y="3617514"/>
            <a:ext cx="310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Fear Of Missing Out</a:t>
            </a:r>
          </a:p>
        </p:txBody>
      </p:sp>
      <p:pic>
        <p:nvPicPr>
          <p:cNvPr id="35844" name="Picture 4" descr="Pet Dog">
            <a:extLst>
              <a:ext uri="{FF2B5EF4-FFF2-40B4-BE49-F238E27FC236}">
                <a16:creationId xmlns:a16="http://schemas.microsoft.com/office/drawing/2014/main" id="{F36DC530-64B3-3946-9D8A-59BE8EF8A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66" y="4129033"/>
            <a:ext cx="2885606" cy="217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A4D98-8B18-C845-87A6-FF9BB7B052D2}"/>
              </a:ext>
            </a:extLst>
          </p:cNvPr>
          <p:cNvSpPr txBox="1"/>
          <p:nvPr/>
        </p:nvSpPr>
        <p:spPr>
          <a:xfrm>
            <a:off x="3334478" y="6302856"/>
            <a:ext cx="310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Pet Projects</a:t>
            </a:r>
          </a:p>
        </p:txBody>
      </p:sp>
      <p:pic>
        <p:nvPicPr>
          <p:cNvPr id="35846" name="Picture 6" descr="I &lt;3 Sprinkles">
            <a:extLst>
              <a:ext uri="{FF2B5EF4-FFF2-40B4-BE49-F238E27FC236}">
                <a16:creationId xmlns:a16="http://schemas.microsoft.com/office/drawing/2014/main" id="{1F523CC6-7ECF-514D-A2FB-BB0128620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4400" r="11050" b="11459"/>
          <a:stretch/>
        </p:blipFill>
        <p:spPr bwMode="auto">
          <a:xfrm>
            <a:off x="6444311" y="1457396"/>
            <a:ext cx="2542552" cy="217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42EAD1-B8B1-C843-BA52-4D69A798FA3C}"/>
              </a:ext>
            </a:extLst>
          </p:cNvPr>
          <p:cNvSpPr txBox="1"/>
          <p:nvPr/>
        </p:nvSpPr>
        <p:spPr>
          <a:xfrm>
            <a:off x="6160670" y="3634265"/>
            <a:ext cx="310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Sprinkle Strategy</a:t>
            </a:r>
          </a:p>
        </p:txBody>
      </p:sp>
      <p:pic>
        <p:nvPicPr>
          <p:cNvPr id="35848" name="Picture 8" descr="SAMR + Hype Cycle - HiRes">
            <a:extLst>
              <a:ext uri="{FF2B5EF4-FFF2-40B4-BE49-F238E27FC236}">
                <a16:creationId xmlns:a16="http://schemas.microsoft.com/office/drawing/2014/main" id="{25B42B57-327D-7C40-BB35-73589BA40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2" b="5607"/>
          <a:stretch/>
        </p:blipFill>
        <p:spPr bwMode="auto">
          <a:xfrm>
            <a:off x="8451334" y="4170901"/>
            <a:ext cx="3421133" cy="217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3A43D3-D90D-1148-8AD2-D33F283A166C}"/>
              </a:ext>
            </a:extLst>
          </p:cNvPr>
          <p:cNvSpPr txBox="1"/>
          <p:nvPr/>
        </p:nvSpPr>
        <p:spPr>
          <a:xfrm>
            <a:off x="8606983" y="6324600"/>
            <a:ext cx="310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Hype Cycle</a:t>
            </a:r>
          </a:p>
        </p:txBody>
      </p:sp>
    </p:spTree>
    <p:extLst>
      <p:ext uri="{BB962C8B-B14F-4D97-AF65-F5344CB8AC3E}">
        <p14:creationId xmlns:p14="http://schemas.microsoft.com/office/powerpoint/2010/main" val="280585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Avoiding “innovation fatigue”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1678A5C-2536-1741-9A59-9EF69E54A87D}"/>
              </a:ext>
            </a:extLst>
          </p:cNvPr>
          <p:cNvSpPr txBox="1">
            <a:spLocks/>
          </p:cNvSpPr>
          <p:nvPr/>
        </p:nvSpPr>
        <p:spPr>
          <a:xfrm>
            <a:off x="609600" y="1563922"/>
            <a:ext cx="4536141" cy="2452266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3" indent="0">
              <a:buNone/>
            </a:pPr>
            <a:r>
              <a:rPr lang="en-US" dirty="0"/>
              <a:t>Too often, companies implement a successful new innovation…</a:t>
            </a:r>
          </a:p>
          <a:p>
            <a:pPr marL="17463" indent="0">
              <a:buNone/>
            </a:pPr>
            <a:endParaRPr lang="en-US" dirty="0"/>
          </a:p>
          <a:p>
            <a:pPr marL="17463" indent="0">
              <a:buNone/>
            </a:pPr>
            <a:r>
              <a:rPr lang="en-US" dirty="0"/>
              <a:t>and then stop for “a breather”…</a:t>
            </a:r>
          </a:p>
          <a:p>
            <a:pPr marL="17463" indent="0">
              <a:buNone/>
            </a:pPr>
            <a:endParaRPr lang="en-US" sz="2400" dirty="0"/>
          </a:p>
          <a:p>
            <a:pPr marL="17463" indent="0">
              <a:buNone/>
            </a:pPr>
            <a:r>
              <a:rPr lang="en-US" sz="2400" dirty="0"/>
              <a:t>and stop</a:t>
            </a:r>
            <a:r>
              <a:rPr lang="en-US" dirty="0"/>
              <a:t> “playing” entirely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58167-3043-474A-9409-AF96F6410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76" r="11177"/>
          <a:stretch/>
        </p:blipFill>
        <p:spPr>
          <a:xfrm>
            <a:off x="7046262" y="1563922"/>
            <a:ext cx="3778672" cy="4760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6BE7E6-9C20-564C-9770-EAE1CB85D7F3}"/>
              </a:ext>
            </a:extLst>
          </p:cNvPr>
          <p:cNvSpPr txBox="1"/>
          <p:nvPr/>
        </p:nvSpPr>
        <p:spPr>
          <a:xfrm>
            <a:off x="7010401" y="6324600"/>
            <a:ext cx="1891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Photo: Sean M. </a:t>
            </a:r>
            <a:r>
              <a:rPr lang="en-US" sz="1000" dirty="0" err="1"/>
              <a:t>Haffey</a:t>
            </a:r>
            <a:r>
              <a:rPr lang="en-US" sz="1000" dirty="0"/>
              <a:t> (</a:t>
            </a:r>
            <a:r>
              <a:rPr lang="en-US" sz="1000" dirty="0">
                <a:hlinkClick r:id="rId3"/>
              </a:rPr>
              <a:t>Getty</a:t>
            </a:r>
            <a:r>
              <a:rPr lang="en-US" sz="1000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300B7-8173-D647-A77E-51B9E1F9B6CA}"/>
              </a:ext>
            </a:extLst>
          </p:cNvPr>
          <p:cNvSpPr txBox="1"/>
          <p:nvPr/>
        </p:nvSpPr>
        <p:spPr>
          <a:xfrm>
            <a:off x="787400" y="5029200"/>
            <a:ext cx="5600700" cy="1569660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</a:rPr>
              <a:t>By tying innovation directly to your strategic roadmap, the goal is to avoid reinventing innovation efforts with each change in leadership at the top</a:t>
            </a:r>
          </a:p>
        </p:txBody>
      </p:sp>
    </p:spTree>
    <p:extLst>
      <p:ext uri="{BB962C8B-B14F-4D97-AF65-F5344CB8AC3E}">
        <p14:creationId xmlns:p14="http://schemas.microsoft.com/office/powerpoint/2010/main" val="169547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A7EC3-6B6A-AE4F-9958-3724FB50D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as a discipline, not a side show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9464BF58-660C-BD4C-8330-28914A953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6" y="2052403"/>
            <a:ext cx="5356752" cy="357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7417373-5A58-8540-A273-5A2F73F907CF}"/>
              </a:ext>
            </a:extLst>
          </p:cNvPr>
          <p:cNvSpPr txBox="1">
            <a:spLocks/>
          </p:cNvSpPr>
          <p:nvPr/>
        </p:nvSpPr>
        <p:spPr>
          <a:xfrm>
            <a:off x="5840400" y="1524000"/>
            <a:ext cx="6223000" cy="52578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u="sng" dirty="0"/>
              <a:t>Take the long view</a:t>
            </a:r>
          </a:p>
          <a:p>
            <a:r>
              <a:rPr lang="en-US" b="1" i="1" dirty="0"/>
              <a:t>Start with why</a:t>
            </a:r>
            <a:r>
              <a:rPr lang="en-US" dirty="0"/>
              <a:t>: look out 10 years like VCs</a:t>
            </a:r>
          </a:p>
          <a:p>
            <a:r>
              <a:rPr lang="en-US" dirty="0"/>
              <a:t>Identify key megatrends &amp; their impacts</a:t>
            </a:r>
          </a:p>
          <a:p>
            <a:r>
              <a:rPr lang="en-US" dirty="0"/>
              <a:t>Formulate your strategic roadmap &amp; revise</a:t>
            </a:r>
          </a:p>
          <a:p>
            <a:r>
              <a:rPr lang="en-US" dirty="0"/>
              <a:t>Document &amp; revisit your assumptions – be “precisely wrong but directionally correct”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/>
              <a:t>Instill innovation as a process</a:t>
            </a:r>
          </a:p>
          <a:p>
            <a:r>
              <a:rPr lang="en-US" dirty="0"/>
              <a:t>Ideation is only the first step on the journey</a:t>
            </a:r>
          </a:p>
          <a:p>
            <a:r>
              <a:rPr lang="en-US" dirty="0"/>
              <a:t>Map ideas back to strategic roadmap &amp; risk</a:t>
            </a:r>
          </a:p>
          <a:p>
            <a:r>
              <a:rPr lang="en-US" dirty="0"/>
              <a:t>Focus on the novel, not merely the new</a:t>
            </a:r>
          </a:p>
          <a:p>
            <a:r>
              <a:rPr lang="en-US" dirty="0"/>
              <a:t>Develop learning objectives &amp; expect failure</a:t>
            </a:r>
          </a:p>
          <a:p>
            <a:r>
              <a:rPr lang="en-US" dirty="0">
                <a:solidFill>
                  <a:schemeClr val="tx2"/>
                </a:solidFill>
              </a:rPr>
              <a:t>Small wins should fund big swings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Mega-trend categories for insurance sector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DE0B60E-FA38-2440-9E81-DB8D2B453FED}"/>
              </a:ext>
            </a:extLst>
          </p:cNvPr>
          <p:cNvSpPr/>
          <p:nvPr/>
        </p:nvSpPr>
        <p:spPr>
          <a:xfrm>
            <a:off x="1809750" y="1701800"/>
            <a:ext cx="3810000" cy="21590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C89E544-5BA7-E148-8B59-9A62485656BB}"/>
              </a:ext>
            </a:extLst>
          </p:cNvPr>
          <p:cNvSpPr/>
          <p:nvPr/>
        </p:nvSpPr>
        <p:spPr>
          <a:xfrm>
            <a:off x="1809750" y="4165600"/>
            <a:ext cx="3810000" cy="2159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0009C3E-866D-F04F-96F0-C968F99A4E71}"/>
              </a:ext>
            </a:extLst>
          </p:cNvPr>
          <p:cNvSpPr/>
          <p:nvPr/>
        </p:nvSpPr>
        <p:spPr>
          <a:xfrm>
            <a:off x="6350000" y="1701800"/>
            <a:ext cx="3810000" cy="2159000"/>
          </a:xfrm>
          <a:prstGeom prst="roundRect">
            <a:avLst/>
          </a:prstGeom>
          <a:solidFill>
            <a:srgbClr val="0090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3402942-5693-EF48-8E00-0F498D084A97}"/>
              </a:ext>
            </a:extLst>
          </p:cNvPr>
          <p:cNvSpPr/>
          <p:nvPr/>
        </p:nvSpPr>
        <p:spPr>
          <a:xfrm>
            <a:off x="6350000" y="4165600"/>
            <a:ext cx="3810000" cy="2159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37D09-8EB6-E44F-ABAA-3A9CD84ADC8C}"/>
              </a:ext>
            </a:extLst>
          </p:cNvPr>
          <p:cNvSpPr txBox="1"/>
          <p:nvPr/>
        </p:nvSpPr>
        <p:spPr>
          <a:xfrm>
            <a:off x="2032000" y="2550468"/>
            <a:ext cx="33655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nature of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7E252-1E86-9246-87D4-9411A362FCB1}"/>
              </a:ext>
            </a:extLst>
          </p:cNvPr>
          <p:cNvSpPr txBox="1"/>
          <p:nvPr/>
        </p:nvSpPr>
        <p:spPr>
          <a:xfrm>
            <a:off x="2032000" y="4829601"/>
            <a:ext cx="33655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Economic, financial and political trends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BB7D8-990B-8A4B-9B2A-BAF606E25BAD}"/>
              </a:ext>
            </a:extLst>
          </p:cNvPr>
          <p:cNvSpPr txBox="1"/>
          <p:nvPr/>
        </p:nvSpPr>
        <p:spPr>
          <a:xfrm>
            <a:off x="6572250" y="5014266"/>
            <a:ext cx="33655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Technological trends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CD07-0DEF-0444-8E7E-0EC0991D5EC9}"/>
              </a:ext>
            </a:extLst>
          </p:cNvPr>
          <p:cNvSpPr txBox="1"/>
          <p:nvPr/>
        </p:nvSpPr>
        <p:spPr>
          <a:xfrm>
            <a:off x="6572250" y="2181135"/>
            <a:ext cx="33655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Demographic, societal and behavioral trends</a:t>
            </a:r>
          </a:p>
        </p:txBody>
      </p:sp>
    </p:spTree>
    <p:extLst>
      <p:ext uri="{BB962C8B-B14F-4D97-AF65-F5344CB8AC3E}">
        <p14:creationId xmlns:p14="http://schemas.microsoft.com/office/powerpoint/2010/main" val="2771621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9F768-5C1C-1E46-A762-987F24A64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1322570" cy="990600"/>
          </a:xfrm>
        </p:spPr>
        <p:txBody>
          <a:bodyPr>
            <a:normAutofit/>
          </a:bodyPr>
          <a:lstStyle/>
          <a:p>
            <a:r>
              <a:rPr lang="en-US" dirty="0"/>
              <a:t>Show your work</a:t>
            </a:r>
          </a:p>
        </p:txBody>
      </p:sp>
      <p:pic>
        <p:nvPicPr>
          <p:cNvPr id="37890" name="Picture 2" descr="Homework">
            <a:extLst>
              <a:ext uri="{FF2B5EF4-FFF2-40B4-BE49-F238E27FC236}">
                <a16:creationId xmlns:a16="http://schemas.microsoft.com/office/drawing/2014/main" id="{7B8F84AD-8156-F348-B33C-9A30C9219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2" y="1827863"/>
            <a:ext cx="5433519" cy="407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BB48616-2D82-4643-BA1F-F778E35A1F52}"/>
              </a:ext>
            </a:extLst>
          </p:cNvPr>
          <p:cNvSpPr txBox="1">
            <a:spLocks/>
          </p:cNvSpPr>
          <p:nvPr/>
        </p:nvSpPr>
        <p:spPr>
          <a:xfrm>
            <a:off x="6058940" y="1524000"/>
            <a:ext cx="5873230" cy="504403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Document your “worldly” assumptions</a:t>
            </a:r>
          </a:p>
          <a:p>
            <a:endParaRPr lang="en-US" dirty="0"/>
          </a:p>
          <a:p>
            <a:r>
              <a:rPr lang="en-US" dirty="0"/>
              <a:t>Identify ”known unknowns” = RISK</a:t>
            </a:r>
          </a:p>
          <a:p>
            <a:endParaRPr lang="en-US" dirty="0"/>
          </a:p>
          <a:p>
            <a:r>
              <a:rPr lang="en-US" dirty="0"/>
              <a:t>Design experiments with </a:t>
            </a:r>
            <a:r>
              <a:rPr lang="en-US" b="1" dirty="0"/>
              <a:t>learning objectives</a:t>
            </a:r>
            <a:r>
              <a:rPr lang="en-US" dirty="0"/>
              <a:t> as candidates for innovation</a:t>
            </a:r>
          </a:p>
          <a:p>
            <a:endParaRPr lang="en-US" dirty="0"/>
          </a:p>
          <a:p>
            <a:r>
              <a:rPr lang="en-US" dirty="0"/>
              <a:t>Decide on prioritization &amp; methods</a:t>
            </a:r>
          </a:p>
          <a:p>
            <a:endParaRPr lang="en-US" dirty="0"/>
          </a:p>
          <a:p>
            <a:r>
              <a:rPr lang="en-US" dirty="0"/>
              <a:t>Revisit your “world view” every 6 months</a:t>
            </a:r>
          </a:p>
          <a:p>
            <a:endParaRPr lang="en-US" dirty="0"/>
          </a:p>
          <a:p>
            <a:r>
              <a:rPr lang="en-US" dirty="0"/>
              <a:t>Develop a communication plan &amp; execute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756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questions to cover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1022FF-870A-294A-8260-840C1DD63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765300"/>
            <a:ext cx="11442700" cy="4876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innovate?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do organizations focus too much on the here and now?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is linking innovation to strategic objectives so critical?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What are the different types of innovation?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How can we create a lasting culture of innovation?</a:t>
            </a:r>
          </a:p>
        </p:txBody>
      </p:sp>
    </p:spTree>
    <p:extLst>
      <p:ext uri="{BB962C8B-B14F-4D97-AF65-F5344CB8AC3E}">
        <p14:creationId xmlns:p14="http://schemas.microsoft.com/office/powerpoint/2010/main" val="991028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A04C7-0C23-D24B-A276-35300277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Offensive vs. defensive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A6437-33AC-A348-A401-30EFCBD1B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673352"/>
            <a:ext cx="5562600" cy="4718304"/>
          </a:xfrm>
          <a:solidFill>
            <a:schemeClr val="tx2"/>
          </a:solidFill>
          <a:ln w="19050">
            <a:solidFill>
              <a:schemeClr val="accent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chemeClr val="bg1"/>
                </a:solidFill>
              </a:rPr>
              <a:t>Offensive innovation</a:t>
            </a:r>
          </a:p>
          <a:p>
            <a:r>
              <a:rPr lang="en-US" dirty="0">
                <a:solidFill>
                  <a:schemeClr val="bg1"/>
                </a:solidFill>
              </a:rPr>
              <a:t>Potentially “game changing”</a:t>
            </a:r>
          </a:p>
          <a:p>
            <a:r>
              <a:rPr lang="en-US" dirty="0">
                <a:solidFill>
                  <a:schemeClr val="bg1"/>
                </a:solidFill>
              </a:rPr>
              <a:t>Provides competitive advantage</a:t>
            </a:r>
          </a:p>
          <a:p>
            <a:r>
              <a:rPr lang="en-US" dirty="0">
                <a:solidFill>
                  <a:schemeClr val="bg1"/>
                </a:solidFill>
              </a:rPr>
              <a:t>Stretches your organization</a:t>
            </a:r>
          </a:p>
          <a:p>
            <a:r>
              <a:rPr lang="en-US" dirty="0">
                <a:solidFill>
                  <a:schemeClr val="bg1"/>
                </a:solidFill>
              </a:rPr>
              <a:t>Requires vision &amp; dedication</a:t>
            </a:r>
          </a:p>
          <a:p>
            <a:r>
              <a:rPr lang="en-US" dirty="0">
                <a:solidFill>
                  <a:schemeClr val="bg1"/>
                </a:solidFill>
              </a:rPr>
              <a:t>Makes people uncomfortable</a:t>
            </a:r>
          </a:p>
          <a:p>
            <a:r>
              <a:rPr lang="en-US" dirty="0">
                <a:solidFill>
                  <a:schemeClr val="bg1"/>
                </a:solidFill>
              </a:rPr>
              <a:t>High risk vs. high rewards</a:t>
            </a:r>
          </a:p>
          <a:p>
            <a:r>
              <a:rPr lang="en-US" dirty="0">
                <a:solidFill>
                  <a:schemeClr val="bg1"/>
                </a:solidFill>
              </a:rPr>
              <a:t>Needs disciplined process with focus on experimentation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CB73B-8FBC-7B4D-A5D3-D9E1F70D3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5400" y="1615948"/>
            <a:ext cx="5384800" cy="4718304"/>
          </a:xfrm>
          <a:solidFill>
            <a:schemeClr val="accent5"/>
          </a:solidFill>
          <a:ln w="19050"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chemeClr val="bg1"/>
                </a:solidFill>
              </a:rPr>
              <a:t>Defensive innovation</a:t>
            </a:r>
          </a:p>
          <a:p>
            <a:r>
              <a:rPr lang="en-US" dirty="0">
                <a:solidFill>
                  <a:schemeClr val="bg1"/>
                </a:solidFill>
              </a:rPr>
              <a:t>Incremental / adjacent possible</a:t>
            </a:r>
          </a:p>
          <a:p>
            <a:r>
              <a:rPr lang="en-US" dirty="0">
                <a:solidFill>
                  <a:schemeClr val="bg1"/>
                </a:solidFill>
              </a:rPr>
              <a:t>Avoid falling behind</a:t>
            </a:r>
          </a:p>
          <a:p>
            <a:r>
              <a:rPr lang="en-US" dirty="0">
                <a:solidFill>
                  <a:schemeClr val="bg1"/>
                </a:solidFill>
              </a:rPr>
              <a:t>Less risky &amp; reward is clearer</a:t>
            </a:r>
          </a:p>
          <a:p>
            <a:r>
              <a:rPr lang="en-US" dirty="0">
                <a:solidFill>
                  <a:schemeClr val="bg1"/>
                </a:solidFill>
              </a:rPr>
              <a:t>Ideally should be “quick wins”</a:t>
            </a:r>
          </a:p>
          <a:p>
            <a:r>
              <a:rPr lang="en-US" dirty="0">
                <a:solidFill>
                  <a:schemeClr val="bg1"/>
                </a:solidFill>
              </a:rPr>
              <a:t>Led by subject matter experts</a:t>
            </a:r>
          </a:p>
          <a:p>
            <a:r>
              <a:rPr lang="en-US" dirty="0">
                <a:solidFill>
                  <a:schemeClr val="bg1"/>
                </a:solidFill>
              </a:rPr>
              <a:t>Look to reap benefits that can “fund” riskier initiatives</a:t>
            </a:r>
          </a:p>
          <a:p>
            <a:r>
              <a:rPr lang="en-US" dirty="0">
                <a:solidFill>
                  <a:schemeClr val="bg1"/>
                </a:solidFill>
              </a:rPr>
              <a:t>Allows you to “earn your keep”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73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questions to cover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1022FF-870A-294A-8260-840C1DD63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765300"/>
            <a:ext cx="11442700" cy="4876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innovate?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do organizations focus too much on the here and now?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is linking innovation to strategic objectives so critical?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are the different types of innovation?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How can we create a lasting culture of innovation?</a:t>
            </a:r>
          </a:p>
        </p:txBody>
      </p:sp>
    </p:spTree>
    <p:extLst>
      <p:ext uri="{BB962C8B-B14F-4D97-AF65-F5344CB8AC3E}">
        <p14:creationId xmlns:p14="http://schemas.microsoft.com/office/powerpoint/2010/main" val="3876065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A04C7-0C23-D24B-A276-35300277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Top-down vs. bottom-up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A6437-33AC-A348-A401-30EFCBD1B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673352"/>
            <a:ext cx="5562600" cy="4877350"/>
          </a:xfrm>
          <a:solidFill>
            <a:schemeClr val="accent2"/>
          </a:solidFill>
          <a:ln w="190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chemeClr val="bg1"/>
                </a:solidFill>
              </a:rPr>
              <a:t>Top-down innovation</a:t>
            </a:r>
          </a:p>
          <a:p>
            <a:r>
              <a:rPr lang="en-US" dirty="0">
                <a:solidFill>
                  <a:schemeClr val="bg1"/>
                </a:solidFill>
              </a:rPr>
              <a:t>Use for “Henry Ford” innovation</a:t>
            </a:r>
          </a:p>
          <a:p>
            <a:r>
              <a:rPr lang="en-US" dirty="0">
                <a:solidFill>
                  <a:schemeClr val="bg1"/>
                </a:solidFill>
              </a:rPr>
              <a:t>Involves more C-suite direction</a:t>
            </a:r>
          </a:p>
          <a:p>
            <a:r>
              <a:rPr lang="en-US" dirty="0">
                <a:solidFill>
                  <a:schemeClr val="bg1"/>
                </a:solidFill>
              </a:rPr>
              <a:t>Must haves: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Clear learning objectives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Accountability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Protection of resources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Safety to speak up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Cognitive diversity</a:t>
            </a:r>
          </a:p>
          <a:p>
            <a:r>
              <a:rPr lang="en-US" dirty="0">
                <a:solidFill>
                  <a:schemeClr val="bg1"/>
                </a:solidFill>
              </a:rPr>
              <a:t>Target small success, then scale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CB73B-8FBC-7B4D-A5D3-D9E1F70D3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2" y="1615948"/>
            <a:ext cx="5740398" cy="4934754"/>
          </a:xfrm>
          <a:solidFill>
            <a:schemeClr val="accent1"/>
          </a:solidFill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chemeClr val="bg1"/>
                </a:solidFill>
              </a:rPr>
              <a:t>Bottom-up innovation</a:t>
            </a:r>
          </a:p>
          <a:p>
            <a:r>
              <a:rPr lang="en-US" dirty="0">
                <a:solidFill>
                  <a:schemeClr val="bg1"/>
                </a:solidFill>
              </a:rPr>
              <a:t>Support for “intrapreneurship”</a:t>
            </a:r>
          </a:p>
          <a:p>
            <a:r>
              <a:rPr lang="en-US" dirty="0">
                <a:solidFill>
                  <a:schemeClr val="bg1"/>
                </a:solidFill>
              </a:rPr>
              <a:t>Solicit ideas from everyone</a:t>
            </a:r>
          </a:p>
          <a:p>
            <a:r>
              <a:rPr lang="en-US" dirty="0">
                <a:solidFill>
                  <a:schemeClr val="bg1"/>
                </a:solidFill>
              </a:rPr>
              <a:t>Product and process focus</a:t>
            </a:r>
          </a:p>
          <a:p>
            <a:r>
              <a:rPr lang="en-US" dirty="0">
                <a:solidFill>
                  <a:schemeClr val="bg1"/>
                </a:solidFill>
              </a:rPr>
              <a:t>Encourage business challenges</a:t>
            </a:r>
          </a:p>
          <a:p>
            <a:r>
              <a:rPr lang="en-US" dirty="0">
                <a:solidFill>
                  <a:schemeClr val="bg1"/>
                </a:solidFill>
              </a:rPr>
              <a:t>Set up “feedback as a feature”</a:t>
            </a:r>
          </a:p>
          <a:p>
            <a:r>
              <a:rPr lang="en-US" dirty="0">
                <a:solidFill>
                  <a:schemeClr val="bg1"/>
                </a:solidFill>
              </a:rPr>
              <a:t>Foster “ownership mentality”</a:t>
            </a:r>
          </a:p>
          <a:p>
            <a:r>
              <a:rPr lang="en-US" dirty="0">
                <a:solidFill>
                  <a:schemeClr val="bg1"/>
                </a:solidFill>
              </a:rPr>
              <a:t>Hold hack-a-thons &amp; other events</a:t>
            </a:r>
          </a:p>
          <a:p>
            <a:r>
              <a:rPr lang="en-US" dirty="0">
                <a:solidFill>
                  <a:schemeClr val="bg1"/>
                </a:solidFill>
              </a:rPr>
              <a:t>Provide tangible rewards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questions to cover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1022FF-870A-294A-8260-840C1DD63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765300"/>
            <a:ext cx="11442700" cy="4876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innovate?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do organizations focus too much on the here and now?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is linking innovation to strategic objectives so critical?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are the different types of innovation?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How can we create a lasting culture of innovation?</a:t>
            </a:r>
          </a:p>
        </p:txBody>
      </p:sp>
    </p:spTree>
    <p:extLst>
      <p:ext uri="{BB962C8B-B14F-4D97-AF65-F5344CB8AC3E}">
        <p14:creationId xmlns:p14="http://schemas.microsoft.com/office/powerpoint/2010/main" val="4260823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Prepare for success by planning to be operational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3D74B-4F3A-3E4B-83A7-9AF6E60DD21B}"/>
              </a:ext>
            </a:extLst>
          </p:cNvPr>
          <p:cNvSpPr txBox="1"/>
          <p:nvPr/>
        </p:nvSpPr>
        <p:spPr>
          <a:xfrm>
            <a:off x="609600" y="1657350"/>
            <a:ext cx="4392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Idea becomes plan?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630A5-480B-5045-BB13-504E8356A09E}"/>
              </a:ext>
            </a:extLst>
          </p:cNvPr>
          <p:cNvSpPr txBox="1"/>
          <p:nvPr/>
        </p:nvSpPr>
        <p:spPr>
          <a:xfrm>
            <a:off x="6508137" y="1657348"/>
            <a:ext cx="469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Plan becomes reality?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A3C44-8946-5147-BF19-1D3D653AB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68"/>
          <a:stretch/>
        </p:blipFill>
        <p:spPr>
          <a:xfrm>
            <a:off x="609600" y="2249972"/>
            <a:ext cx="4785659" cy="383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743B71-36BE-DC4E-88A7-961642A6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137" y="2406577"/>
            <a:ext cx="4696251" cy="35221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569871-073B-394B-B5D7-2C50728145C8}"/>
              </a:ext>
            </a:extLst>
          </p:cNvPr>
          <p:cNvSpPr txBox="1"/>
          <p:nvPr/>
        </p:nvSpPr>
        <p:spPr>
          <a:xfrm>
            <a:off x="762000" y="5969366"/>
            <a:ext cx="10442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Or somewhere at the many points in between?</a:t>
            </a:r>
          </a:p>
        </p:txBody>
      </p:sp>
    </p:spTree>
    <p:extLst>
      <p:ext uri="{BB962C8B-B14F-4D97-AF65-F5344CB8AC3E}">
        <p14:creationId xmlns:p14="http://schemas.microsoft.com/office/powerpoint/2010/main" val="425610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My lessons learned from on-the-ground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9062"/>
            <a:ext cx="11202649" cy="5257800"/>
          </a:xfrm>
          <a:solidFill>
            <a:schemeClr val="bg2"/>
          </a:solidFill>
          <a:ln w="22225">
            <a:solidFill>
              <a:schemeClr val="tx2"/>
            </a:solidFill>
          </a:ln>
        </p:spPr>
        <p:txBody>
          <a:bodyPr>
            <a:normAutofit fontScale="92500" lnSpcReduction="20000"/>
          </a:bodyPr>
          <a:lstStyle/>
          <a:p>
            <a:pPr marL="461963" indent="-328613"/>
            <a:endParaRPr lang="en-US" sz="1000" dirty="0"/>
          </a:p>
          <a:p>
            <a:pPr marL="461963" indent="-328613">
              <a:buNone/>
            </a:pPr>
            <a:r>
              <a:rPr lang="en-US" sz="2600" dirty="0"/>
              <a:t>Innovation is a team effort that </a:t>
            </a:r>
            <a:r>
              <a:rPr lang="en-US" sz="2600" b="1" dirty="0"/>
              <a:t>requires</a:t>
            </a:r>
            <a:r>
              <a:rPr lang="en-US" sz="2600" dirty="0"/>
              <a:t> </a:t>
            </a:r>
            <a:r>
              <a:rPr lang="en-US" sz="2600" b="1" dirty="0"/>
              <a:t>cognitive diversity </a:t>
            </a:r>
            <a:r>
              <a:rPr lang="en-US" sz="2600" dirty="0"/>
              <a:t>to be successful</a:t>
            </a:r>
          </a:p>
          <a:p>
            <a:pPr marL="461963" indent="-328613">
              <a:buNone/>
            </a:pPr>
            <a:endParaRPr lang="en-US" sz="2600" dirty="0"/>
          </a:p>
          <a:p>
            <a:pPr marL="461963" indent="-328613">
              <a:buNone/>
            </a:pPr>
            <a:r>
              <a:rPr lang="en-US" sz="2600" b="1" dirty="0"/>
              <a:t>Psychological safety is a prerequisite </a:t>
            </a:r>
            <a:r>
              <a:rPr lang="en-US" sz="2600" dirty="0"/>
              <a:t>– it is OK to ”row in a different direction”</a:t>
            </a:r>
          </a:p>
          <a:p>
            <a:pPr marL="461963" indent="-328613">
              <a:buNone/>
            </a:pPr>
            <a:endParaRPr lang="en-US" sz="2600" dirty="0"/>
          </a:p>
          <a:p>
            <a:pPr marL="461963" indent="-328613">
              <a:buNone/>
            </a:pPr>
            <a:r>
              <a:rPr lang="en-US" sz="2600" dirty="0"/>
              <a:t>Innovation is a newer discipline, but no less important than claims, UW, etc.</a:t>
            </a:r>
          </a:p>
          <a:p>
            <a:pPr marL="461963" indent="-328613">
              <a:buNone/>
            </a:pPr>
            <a:endParaRPr lang="en-US" sz="2600" dirty="0"/>
          </a:p>
          <a:p>
            <a:pPr marL="461963" indent="-328613">
              <a:buNone/>
            </a:pPr>
            <a:r>
              <a:rPr lang="en-US" sz="2600" dirty="0"/>
              <a:t>Transparency is often cited and rarely achieved – avoid “whisper campaigns”</a:t>
            </a:r>
          </a:p>
          <a:p>
            <a:pPr marL="461963" indent="-328613">
              <a:buNone/>
            </a:pPr>
            <a:endParaRPr lang="en-US" sz="2600" dirty="0"/>
          </a:p>
          <a:p>
            <a:pPr marL="461963" indent="-328613">
              <a:buNone/>
            </a:pPr>
            <a:r>
              <a:rPr lang="en-US" sz="2600" b="1" dirty="0"/>
              <a:t>Technology is just one part of innovative solutions</a:t>
            </a:r>
            <a:r>
              <a:rPr lang="en-US" sz="2600" dirty="0"/>
              <a:t>, but gets all the attention</a:t>
            </a:r>
          </a:p>
          <a:p>
            <a:pPr marL="461963" indent="-328613">
              <a:buNone/>
            </a:pPr>
            <a:r>
              <a:rPr lang="en-US" sz="2600" dirty="0"/>
              <a:t> </a:t>
            </a:r>
          </a:p>
          <a:p>
            <a:pPr marL="461963" indent="-328613">
              <a:buNone/>
            </a:pPr>
            <a:r>
              <a:rPr lang="en-US" sz="2600" dirty="0"/>
              <a:t>I</a:t>
            </a:r>
            <a:r>
              <a:rPr lang="en-US" sz="2600" b="1" dirty="0"/>
              <a:t>deation is just one step in the innovation process</a:t>
            </a:r>
            <a:r>
              <a:rPr lang="en-US" sz="2600" dirty="0"/>
              <a:t>, but gets all the attention</a:t>
            </a:r>
          </a:p>
          <a:p>
            <a:pPr marL="461963" indent="-328613">
              <a:buNone/>
            </a:pPr>
            <a:endParaRPr lang="en-US" sz="2600" dirty="0"/>
          </a:p>
          <a:p>
            <a:pPr marL="461963" indent="-328613">
              <a:buNone/>
            </a:pPr>
            <a:r>
              <a:rPr lang="en-US" sz="2600" b="1" dirty="0">
                <a:solidFill>
                  <a:schemeClr val="tx2"/>
                </a:solidFill>
              </a:rPr>
              <a:t>Innovation requires unwavering commitment + humbleness to fail &amp; learn</a:t>
            </a:r>
          </a:p>
          <a:p>
            <a:pPr marL="461963" indent="-328613">
              <a:buFont typeface="Arial"/>
              <a:buChar char="•"/>
            </a:pPr>
            <a:endParaRPr lang="en-US" dirty="0"/>
          </a:p>
          <a:p>
            <a:pPr marL="461963" indent="-32861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4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Innovation self-reflection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i="1" dirty="0"/>
              <a:t>How well does our current culture support innovation?  </a:t>
            </a:r>
          </a:p>
          <a:p>
            <a:endParaRPr lang="en-US" i="1" dirty="0"/>
          </a:p>
          <a:p>
            <a:endParaRPr lang="en-US" sz="2800" i="1" dirty="0"/>
          </a:p>
          <a:p>
            <a:pPr marL="0" indent="0">
              <a:buNone/>
            </a:pPr>
            <a:r>
              <a:rPr lang="en-US" sz="2800" i="1" dirty="0"/>
              <a:t>	Where are our biggest “pinch points” and ”gravity issues”?  </a:t>
            </a:r>
          </a:p>
          <a:p>
            <a:endParaRPr lang="en-US" sz="2800" i="1" dirty="0"/>
          </a:p>
          <a:p>
            <a:endParaRPr lang="en-US" sz="2800" i="1" dirty="0"/>
          </a:p>
          <a:p>
            <a:pPr marL="0" indent="0">
              <a:buNone/>
            </a:pPr>
            <a:r>
              <a:rPr lang="en-US" sz="2800" i="1" dirty="0"/>
              <a:t>		How do we measure the success of innovation efforts?  </a:t>
            </a:r>
          </a:p>
          <a:p>
            <a:endParaRPr lang="en-US" sz="2800" i="1" dirty="0"/>
          </a:p>
          <a:p>
            <a:endParaRPr lang="en-US" sz="2800" i="1" dirty="0"/>
          </a:p>
          <a:p>
            <a:pPr marL="0" indent="0">
              <a:buNone/>
            </a:pPr>
            <a:r>
              <a:rPr lang="en-US" sz="2800" i="1" dirty="0"/>
              <a:t>			How well do we maintain our enthusiasm over time?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7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Thank </a:t>
            </a:r>
            <a:r>
              <a:rPr lang="en-US" sz="3600" dirty="0" err="1"/>
              <a:t>youI</a:t>
            </a:r>
            <a:endParaRPr lang="en-US" sz="36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981200" y="1139483"/>
            <a:ext cx="11311128" cy="5193860"/>
          </a:xfrm>
          <a:prstGeom prst="rect">
            <a:avLst/>
          </a:prstGeom>
        </p:spPr>
        <p:txBody>
          <a:bodyPr anchor="t"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Contact info for Rob: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Email: </a:t>
            </a:r>
            <a:r>
              <a:rPr lang="en-US" sz="2400" u="sng" dirty="0">
                <a:solidFill>
                  <a:srgbClr val="0000FF"/>
                </a:solidFill>
              </a:rPr>
              <a:t>rob@endofinsurance.com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@</a:t>
            </a:r>
            <a:r>
              <a:rPr lang="en-US" sz="2400" dirty="0" err="1"/>
              <a:t>robgalb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Search “Rob Galbraith insurance”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Search “Rob Galbraith”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err="1"/>
              <a:t>mostinterestingmanininsurance</a:t>
            </a:r>
            <a:endParaRPr lang="en-US" sz="2400" dirty="0"/>
          </a:p>
        </p:txBody>
      </p:sp>
      <p:pic>
        <p:nvPicPr>
          <p:cNvPr id="7" name="Picture 6" descr="iconfinder_square-twitter_31772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097" y="3329215"/>
            <a:ext cx="609775" cy="609775"/>
          </a:xfrm>
          <a:prstGeom prst="rect">
            <a:avLst/>
          </a:prstGeom>
        </p:spPr>
      </p:pic>
      <p:pic>
        <p:nvPicPr>
          <p:cNvPr id="8" name="Picture 7" descr="iconfinder_square-linkedin_31772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096" y="5016060"/>
            <a:ext cx="609775" cy="609775"/>
          </a:xfrm>
          <a:prstGeom prst="rect">
            <a:avLst/>
          </a:prstGeom>
        </p:spPr>
      </p:pic>
      <p:pic>
        <p:nvPicPr>
          <p:cNvPr id="9" name="Picture 8" descr="iconfinder_square-facebook_31772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096" y="4176755"/>
            <a:ext cx="609774" cy="609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095" y="5853975"/>
            <a:ext cx="609776" cy="609776"/>
          </a:xfrm>
          <a:prstGeom prst="rect">
            <a:avLst/>
          </a:prstGeom>
        </p:spPr>
      </p:pic>
      <p:pic>
        <p:nvPicPr>
          <p:cNvPr id="12" name="Picture 11" descr="Rob headshot formal white background.jp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82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819" y="855388"/>
            <a:ext cx="3709476" cy="55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50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questions to cover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1022FF-870A-294A-8260-840C1DD63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765300"/>
            <a:ext cx="11442700" cy="4876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Why innovate?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do organizations focus too much on the here and now?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is linking innovation to strategic objectives so critical?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are the different types of innovation?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How can we create a lasting culture of innovation?</a:t>
            </a:r>
          </a:p>
        </p:txBody>
      </p:sp>
    </p:spTree>
    <p:extLst>
      <p:ext uri="{BB962C8B-B14F-4D97-AF65-F5344CB8AC3E}">
        <p14:creationId xmlns:p14="http://schemas.microsoft.com/office/powerpoint/2010/main" val="228990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is our business case to innovate?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CD0F4-523E-684D-8D52-66BEB140C4FA}"/>
              </a:ext>
            </a:extLst>
          </p:cNvPr>
          <p:cNvSpPr txBox="1"/>
          <p:nvPr/>
        </p:nvSpPr>
        <p:spPr>
          <a:xfrm>
            <a:off x="612932" y="1406539"/>
            <a:ext cx="11734800" cy="293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What is the appetite for innovation in our organization?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Who are the primary change agents?  Top-down, bottom-up, or outside?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How successful have our innovation efforts been to date? (failure rate)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How well do we capture good ideas and turn them into reality?</a:t>
            </a:r>
          </a:p>
        </p:txBody>
      </p:sp>
      <p:pic>
        <p:nvPicPr>
          <p:cNvPr id="17410" name="Picture 2" descr="Steve Jobs 1955-2011">
            <a:extLst>
              <a:ext uri="{FF2B5EF4-FFF2-40B4-BE49-F238E27FC236}">
                <a16:creationId xmlns:a16="http://schemas.microsoft.com/office/drawing/2014/main" id="{C78527CE-ABCD-2F4E-AAF1-79827509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460443"/>
            <a:ext cx="2628900" cy="23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50D8BB-FD5B-0D4E-B932-6482843A47F6}"/>
              </a:ext>
            </a:extLst>
          </p:cNvPr>
          <p:cNvSpPr txBox="1"/>
          <p:nvPr/>
        </p:nvSpPr>
        <p:spPr>
          <a:xfrm>
            <a:off x="1726577" y="4886235"/>
            <a:ext cx="5998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“Innovation distinguishes between a leader and a follower.”</a:t>
            </a:r>
          </a:p>
          <a:p>
            <a:pPr algn="r"/>
            <a:r>
              <a:rPr lang="en-US" sz="2400" i="1" dirty="0"/>
              <a:t>			-Steve Jobs</a:t>
            </a:r>
          </a:p>
        </p:txBody>
      </p:sp>
    </p:spTree>
    <p:extLst>
      <p:ext uri="{BB962C8B-B14F-4D97-AF65-F5344CB8AC3E}">
        <p14:creationId xmlns:p14="http://schemas.microsoft.com/office/powerpoint/2010/main" val="26000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are the barriers to innovation?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CD0F4-523E-684D-8D52-66BEB140C4FA}"/>
              </a:ext>
            </a:extLst>
          </p:cNvPr>
          <p:cNvSpPr txBox="1"/>
          <p:nvPr/>
        </p:nvSpPr>
        <p:spPr>
          <a:xfrm>
            <a:off x="609600" y="1524000"/>
            <a:ext cx="11112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Short answer: insurance is super </a:t>
            </a:r>
            <a:r>
              <a:rPr lang="en-US" sz="2400" b="1" dirty="0"/>
              <a:t>complicated</a:t>
            </a:r>
            <a:r>
              <a:rPr lang="en-US" sz="2400" dirty="0"/>
              <a:t>!</a:t>
            </a:r>
          </a:p>
          <a:p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dirty="0"/>
              <a:t>Insurance is a financial instrument and legal contract all rolled into one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/>
              <a:t>Carriers do not know “true” cost of goods sold until after product is sold</a:t>
            </a:r>
          </a:p>
          <a:p>
            <a:pPr marL="850900" indent="-342900">
              <a:buFont typeface="Arial" panose="020B0604020202020204" pitchFamily="34" charset="0"/>
              <a:buChar char="•"/>
            </a:pPr>
            <a:r>
              <a:rPr lang="en-US" sz="2400" dirty="0"/>
              <a:t>Misaligned goals and incentives among a myriad of stakeholders</a:t>
            </a:r>
          </a:p>
          <a:p>
            <a:pPr marL="850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Benefits of innovation are unknown, while drawbacks are evident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9F458-C3FE-7141-A1EB-494D4766F869}"/>
              </a:ext>
            </a:extLst>
          </p:cNvPr>
          <p:cNvSpPr txBox="1"/>
          <p:nvPr/>
        </p:nvSpPr>
        <p:spPr>
          <a:xfrm>
            <a:off x="800100" y="4010124"/>
            <a:ext cx="901408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Common reasons cited based on survey of experts:</a:t>
            </a:r>
          </a:p>
          <a:p>
            <a:endParaRPr lang="en-US" sz="1200" dirty="0"/>
          </a:p>
          <a:p>
            <a:pPr marL="736600" indent="-342900">
              <a:buFont typeface="Arial"/>
              <a:buChar char="•"/>
            </a:pPr>
            <a:r>
              <a:rPr lang="en-US" sz="2000" dirty="0"/>
              <a:t>Complexity</a:t>
            </a:r>
          </a:p>
          <a:p>
            <a:pPr marL="736600" indent="-342900">
              <a:buFont typeface="Arial"/>
              <a:buChar char="•"/>
            </a:pPr>
            <a:r>
              <a:rPr lang="en-US" sz="2000" dirty="0"/>
              <a:t>Capital requirements</a:t>
            </a:r>
          </a:p>
          <a:p>
            <a:pPr marL="736600" indent="-342900">
              <a:buFont typeface="Arial"/>
              <a:buChar char="•"/>
            </a:pPr>
            <a:r>
              <a:rPr lang="en-US" sz="2000" dirty="0"/>
              <a:t>Regulation / legal / judicial environment</a:t>
            </a:r>
          </a:p>
          <a:p>
            <a:pPr marL="736600" indent="-342900">
              <a:buFont typeface="Arial"/>
              <a:buChar char="•"/>
            </a:pPr>
            <a:r>
              <a:rPr lang="en-US" sz="2000" dirty="0"/>
              <a:t>Low return on equity</a:t>
            </a:r>
          </a:p>
          <a:p>
            <a:pPr marL="736600" indent="-342900">
              <a:buFont typeface="Arial"/>
              <a:buChar char="•"/>
            </a:pPr>
            <a:r>
              <a:rPr lang="en-US" sz="2000" dirty="0"/>
              <a:t>Lack of transparency to consumers</a:t>
            </a:r>
          </a:p>
          <a:p>
            <a:pPr marL="736600" indent="-342900">
              <a:buFont typeface="Arial"/>
              <a:buChar char="•"/>
            </a:pPr>
            <a:r>
              <a:rPr lang="en-US" sz="2000" dirty="0"/>
              <a:t>Need for trust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0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Key questions to cover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1022FF-870A-294A-8260-840C1DD63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765300"/>
            <a:ext cx="11442700" cy="4876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innovate?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Why do organizations focus too much on the here and now?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is linking innovation to strategic objectives so critical?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are the different types of innovation?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How can we create a lasting culture of innovation?</a:t>
            </a:r>
          </a:p>
        </p:txBody>
      </p:sp>
    </p:spTree>
    <p:extLst>
      <p:ext uri="{BB962C8B-B14F-4D97-AF65-F5344CB8AC3E}">
        <p14:creationId xmlns:p14="http://schemas.microsoft.com/office/powerpoint/2010/main" val="304197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444500"/>
            <a:ext cx="109728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You get what you measure – and incentivize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1022FF-870A-294A-8260-840C1DD63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435100"/>
            <a:ext cx="6223000" cy="5257800"/>
          </a:xfrm>
        </p:spPr>
        <p:txBody>
          <a:bodyPr>
            <a:normAutofit fontScale="92500"/>
          </a:bodyPr>
          <a:lstStyle/>
          <a:p>
            <a:r>
              <a:rPr lang="en-US" dirty="0"/>
              <a:t>Most organizations use key metrics or KPIs as a proxy to achieve strategic objectives</a:t>
            </a:r>
          </a:p>
          <a:p>
            <a:r>
              <a:rPr lang="en-US" dirty="0"/>
              <a:t>Bonuses and incentives are tied to the metrics</a:t>
            </a:r>
          </a:p>
          <a:p>
            <a:r>
              <a:rPr lang="en-US" b="1" dirty="0"/>
              <a:t>Taking big risks is generally NOT rewarded!</a:t>
            </a:r>
          </a:p>
          <a:p>
            <a:pPr lvl="1"/>
            <a:r>
              <a:rPr lang="en-US" i="1" dirty="0"/>
              <a:t>”Why are all insurance firms conservative?  Because the risk takers went insolvent”</a:t>
            </a:r>
          </a:p>
          <a:p>
            <a:pPr lvl="1"/>
            <a:r>
              <a:rPr lang="en-US" i="1" dirty="0"/>
              <a:t>“No one gets fired for implementing Guidewire”</a:t>
            </a:r>
          </a:p>
          <a:p>
            <a:endParaRPr lang="en-US" dirty="0"/>
          </a:p>
          <a:p>
            <a:r>
              <a:rPr lang="en-US" b="1" dirty="0"/>
              <a:t>Incumbent advantages</a:t>
            </a:r>
            <a:r>
              <a:rPr lang="en-US" dirty="0"/>
              <a:t>: recurring revenues, regulatory compliance, scale, distribution, data</a:t>
            </a:r>
          </a:p>
          <a:p>
            <a:endParaRPr lang="en-US" dirty="0"/>
          </a:p>
          <a:p>
            <a:r>
              <a:rPr lang="en-US" b="1" dirty="0"/>
              <a:t>Startup advantages</a:t>
            </a:r>
            <a:r>
              <a:rPr lang="en-US" dirty="0"/>
              <a:t>: less technical debt, narrow focus, ability to experiment and iterate, access to capital through VCs, </a:t>
            </a:r>
            <a:r>
              <a:rPr lang="en-US" b="1" i="1" dirty="0"/>
              <a:t>urgency</a:t>
            </a:r>
          </a:p>
        </p:txBody>
      </p:sp>
      <p:pic>
        <p:nvPicPr>
          <p:cNvPr id="4" name="Picture 3" descr="A person measuring a graph&#10;&#10;Description automatically generated">
            <a:extLst>
              <a:ext uri="{FF2B5EF4-FFF2-40B4-BE49-F238E27FC236}">
                <a16:creationId xmlns:a16="http://schemas.microsoft.com/office/drawing/2014/main" id="{B96947FB-13F5-FFF2-A4B1-A9B5C8AF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1" b="10608"/>
          <a:stretch/>
        </p:blipFill>
        <p:spPr>
          <a:xfrm>
            <a:off x="6667498" y="2057399"/>
            <a:ext cx="5045529" cy="3788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1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F8C2F-6E14-384B-9DBC-F292CFF95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gate agent problem</a:t>
            </a:r>
          </a:p>
        </p:txBody>
      </p:sp>
      <p:pic>
        <p:nvPicPr>
          <p:cNvPr id="32770" name="Picture 2" descr="A view from the other side">
            <a:extLst>
              <a:ext uri="{FF2B5EF4-FFF2-40B4-BE49-F238E27FC236}">
                <a16:creationId xmlns:a16="http://schemas.microsoft.com/office/drawing/2014/main" id="{435299B0-5CB7-8543-B193-2DE459D28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71"/>
          <a:stretch/>
        </p:blipFill>
        <p:spPr bwMode="auto">
          <a:xfrm>
            <a:off x="2370931" y="1524000"/>
            <a:ext cx="7014369" cy="505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70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641653-ACDA-2B5B-588C-D66341245927}"/>
              </a:ext>
            </a:extLst>
          </p:cNvPr>
          <p:cNvSpPr/>
          <p:nvPr/>
        </p:nvSpPr>
        <p:spPr>
          <a:xfrm>
            <a:off x="0" y="6007100"/>
            <a:ext cx="12192000" cy="711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1CD90-D6EE-731A-0A01-72809761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insurtech?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FE568-FF81-E1FB-246C-B18C200FF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0561"/>
            <a:ext cx="10515600" cy="380393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Technology has been part of the insurance industry for centuries, but the modern era begins with the adoption of mainframe computers in the 1970s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precise definition of the concept of </a:t>
            </a:r>
            <a:r>
              <a:rPr lang="en-US" b="1" dirty="0"/>
              <a:t>insurtech</a:t>
            </a:r>
            <a:r>
              <a:rPr lang="en-US" dirty="0"/>
              <a:t> is elusive but generally incorporates the following elements:</a:t>
            </a:r>
          </a:p>
          <a:p>
            <a:pPr lvl="1"/>
            <a:r>
              <a:rPr lang="en-US" sz="2400" i="1" dirty="0"/>
              <a:t>emerging technologies not previously widespread in use,</a:t>
            </a:r>
          </a:p>
          <a:p>
            <a:pPr lvl="1"/>
            <a:r>
              <a:rPr lang="en-US" sz="2400" i="1" dirty="0"/>
              <a:t>deployed in uses that are </a:t>
            </a:r>
            <a:r>
              <a:rPr lang="en-US" sz="2400" b="1" i="1" dirty="0"/>
              <a:t>novel</a:t>
            </a:r>
            <a:r>
              <a:rPr lang="en-US" sz="2400" i="1" dirty="0"/>
              <a:t> as opposed to new, and that</a:t>
            </a:r>
          </a:p>
          <a:p>
            <a:pPr lvl="1"/>
            <a:r>
              <a:rPr lang="en-US" sz="2400" i="1" dirty="0"/>
              <a:t>provide disproportionate benefits to customers and/or stakeholders as opposed to incremental gains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EF107-AC4D-9B62-C473-B7AC66681857}"/>
              </a:ext>
            </a:extLst>
          </p:cNvPr>
          <p:cNvSpPr txBox="1"/>
          <p:nvPr/>
        </p:nvSpPr>
        <p:spPr>
          <a:xfrm>
            <a:off x="0" y="60629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Common theme</a:t>
            </a:r>
            <a:r>
              <a:rPr lang="en-US" sz="2800" dirty="0">
                <a:solidFill>
                  <a:schemeClr val="bg1"/>
                </a:solidFill>
              </a:rPr>
              <a:t>: leveraging innovation to </a:t>
            </a:r>
            <a:r>
              <a:rPr lang="en-US" sz="2800" b="1" dirty="0">
                <a:solidFill>
                  <a:schemeClr val="bg1"/>
                </a:solidFill>
              </a:rPr>
              <a:t>future-proof your business</a:t>
            </a:r>
          </a:p>
        </p:txBody>
      </p:sp>
    </p:spTree>
    <p:extLst>
      <p:ext uri="{BB962C8B-B14F-4D97-AF65-F5344CB8AC3E}">
        <p14:creationId xmlns:p14="http://schemas.microsoft.com/office/powerpoint/2010/main" val="148074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10736</TotalTime>
  <Words>1366</Words>
  <Application>Microsoft Macintosh PowerPoint</Application>
  <PresentationFormat>Widescreen</PresentationFormat>
  <Paragraphs>259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Clarity</vt:lpstr>
      <vt:lpstr>Beyond ideation: creating a lasting culture of innovation</vt:lpstr>
      <vt:lpstr>Key questions to cover</vt:lpstr>
      <vt:lpstr>Key questions to cover</vt:lpstr>
      <vt:lpstr>What is our business case to innovate?</vt:lpstr>
      <vt:lpstr>What are the barriers to innovation?</vt:lpstr>
      <vt:lpstr>Key questions to cover</vt:lpstr>
      <vt:lpstr>You get what you measure – and incentivize</vt:lpstr>
      <vt:lpstr>The gate agent problem</vt:lpstr>
      <vt:lpstr>What is insurtech?</vt:lpstr>
      <vt:lpstr>Key questions to cover</vt:lpstr>
      <vt:lpstr>Image vs. reality in innovation</vt:lpstr>
      <vt:lpstr>The promise and the reality of most innovation efforts</vt:lpstr>
      <vt:lpstr>The 4 most common mistakes in innovation</vt:lpstr>
      <vt:lpstr>Avoiding “innovation fatigue”</vt:lpstr>
      <vt:lpstr>Innovation as a discipline, not a side show</vt:lpstr>
      <vt:lpstr>Mega-trend categories for insurance sector</vt:lpstr>
      <vt:lpstr>Show your work</vt:lpstr>
      <vt:lpstr>Key questions to cover</vt:lpstr>
      <vt:lpstr>Offensive vs. defensive innovation</vt:lpstr>
      <vt:lpstr>Top-down vs. bottom-up innovation</vt:lpstr>
      <vt:lpstr>Key questions to cover</vt:lpstr>
      <vt:lpstr>Prepare for success by planning to be operational</vt:lpstr>
      <vt:lpstr>My lessons learned from on-the-ground experience</vt:lpstr>
      <vt:lpstr>Innovation self-reflection questions</vt:lpstr>
      <vt:lpstr>Thank youI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End Of Insurance AS WE Know IT</dc:title>
  <dc:subject/>
  <dc:creator>Dani Galbraith</dc:creator>
  <cp:keywords/>
  <dc:description/>
  <cp:lastModifiedBy>Rob Galbraith</cp:lastModifiedBy>
  <cp:revision>251</cp:revision>
  <dcterms:created xsi:type="dcterms:W3CDTF">2019-03-29T03:18:42Z</dcterms:created>
  <dcterms:modified xsi:type="dcterms:W3CDTF">2023-10-17T14:52:23Z</dcterms:modified>
  <cp:category/>
</cp:coreProperties>
</file>