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0" r:id="rId5"/>
    <p:sldId id="259" r:id="rId6"/>
    <p:sldId id="263" r:id="rId7"/>
    <p:sldId id="264" r:id="rId8"/>
    <p:sldId id="265" r:id="rId9"/>
    <p:sldId id="266" r:id="rId10"/>
    <p:sldId id="268" r:id="rId11"/>
    <p:sldId id="272" r:id="rId12"/>
    <p:sldId id="271" r:id="rId13"/>
    <p:sldId id="270" r:id="rId14"/>
    <p:sldId id="269" r:id="rId15"/>
    <p:sldId id="267" r:id="rId16"/>
    <p:sldId id="274" r:id="rId17"/>
    <p:sldId id="275" r:id="rId18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87B4D8D-EF17-4AFC-B304-7236A0A66EB9}" v="3" dt="2023-08-25T22:46:31.37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7" d="100"/>
          <a:sy n="67" d="100"/>
        </p:scale>
        <p:origin x="60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020351EB-5F80-43C1-985D-AF792DAE651C}" type="datetimeFigureOut">
              <a:rPr lang="en-US" smtClean="0"/>
              <a:t>10/16/2023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F4E7A56E-5BFA-4965-8031-D455F8BCE922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3049776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351EB-5F80-43C1-985D-AF792DAE651C}" type="datetimeFigureOut">
              <a:rPr lang="en-US" smtClean="0"/>
              <a:t>10/16/2023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A56E-5BFA-4965-8031-D455F8BCE9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996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351EB-5F80-43C1-985D-AF792DAE651C}" type="datetimeFigureOut">
              <a:rPr lang="en-US" smtClean="0"/>
              <a:t>10/16/2023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A56E-5BFA-4965-8031-D455F8BCE9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415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351EB-5F80-43C1-985D-AF792DAE651C}" type="datetimeFigureOut">
              <a:rPr lang="en-US" smtClean="0"/>
              <a:t>10/16/2023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A56E-5BFA-4965-8031-D455F8BCE9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152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020351EB-5F80-43C1-985D-AF792DAE651C}" type="datetimeFigureOut">
              <a:rPr lang="en-US" smtClean="0"/>
              <a:t>10/16/2023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F4E7A56E-5BFA-4965-8031-D455F8BCE922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02332643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351EB-5F80-43C1-985D-AF792DAE651C}" type="datetimeFigureOut">
              <a:rPr lang="en-US" smtClean="0"/>
              <a:t>10/16/2023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A56E-5BFA-4965-8031-D455F8BCE9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40712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351EB-5F80-43C1-985D-AF792DAE651C}" type="datetimeFigureOut">
              <a:rPr lang="en-US" smtClean="0"/>
              <a:t>10/16/2023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A56E-5BFA-4965-8031-D455F8BCE9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40858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351EB-5F80-43C1-985D-AF792DAE651C}" type="datetimeFigureOut">
              <a:rPr lang="en-US" smtClean="0"/>
              <a:t>10/16/2023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A56E-5BFA-4965-8031-D455F8BCE9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217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351EB-5F80-43C1-985D-AF792DAE651C}" type="datetimeFigureOut">
              <a:rPr lang="en-US" smtClean="0"/>
              <a:t>10/16/2023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A56E-5BFA-4965-8031-D455F8BCE9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602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020351EB-5F80-43C1-985D-AF792DAE651C}" type="datetimeFigureOut">
              <a:rPr lang="en-US" smtClean="0"/>
              <a:t>10/16/2023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F4E7A56E-5BFA-4965-8031-D455F8BCE92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52334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020351EB-5F80-43C1-985D-AF792DAE651C}" type="datetimeFigureOut">
              <a:rPr lang="en-US" smtClean="0"/>
              <a:t>10/16/2023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F4E7A56E-5BFA-4965-8031-D455F8BCE9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819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20351EB-5F80-43C1-985D-AF792DAE651C}" type="datetimeFigureOut">
              <a:rPr lang="en-US" smtClean="0"/>
              <a:t>10/16/2023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F4E7A56E-5BFA-4965-8031-D455F8BCE922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fc" descr="Internal – USAA Information">
            <a:extLst>
              <a:ext uri="{FF2B5EF4-FFF2-40B4-BE49-F238E27FC236}">
                <a16:creationId xmlns:a16="http://schemas.microsoft.com/office/drawing/2014/main" id="{2AC512EF-F35A-4741-A940-0D0CB1C15B4C}"/>
              </a:ext>
            </a:extLst>
          </p:cNvPr>
          <p:cNvSpPr txBox="1"/>
          <p:nvPr userDrawn="1"/>
        </p:nvSpPr>
        <p:spPr>
          <a:xfrm>
            <a:off x="0" y="6545580"/>
            <a:ext cx="12192000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800" b="0" i="0" u="none" baseline="0">
                <a:solidFill>
                  <a:srgbClr val="000000"/>
                </a:solidFill>
                <a:latin typeface="calibri" panose="020F0502020204030204" pitchFamily="34" charset="0"/>
              </a:rPr>
              <a:t>Internal – USAA Information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3C9D24D-92E3-2AE5-315B-E3A18DC4C5CC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0" y="6705600"/>
            <a:ext cx="1384300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US" sz="10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USAA Classification: Public</a:t>
            </a:r>
          </a:p>
        </p:txBody>
      </p:sp>
    </p:spTree>
    <p:extLst>
      <p:ext uri="{BB962C8B-B14F-4D97-AF65-F5344CB8AC3E}">
        <p14:creationId xmlns:p14="http://schemas.microsoft.com/office/powerpoint/2010/main" val="3628975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1F3F00-DCBA-4E4B-8639-8A197E4655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45272" y="283739"/>
            <a:ext cx="10318418" cy="4394988"/>
          </a:xfrm>
        </p:spPr>
        <p:txBody>
          <a:bodyPr/>
          <a:lstStyle/>
          <a:p>
            <a:r>
              <a:rPr lang="en-US" dirty="0"/>
              <a:t>Surviving change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226DF0-4198-424B-8733-8F1BC59E32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81794" y="3758948"/>
            <a:ext cx="8045373" cy="742279"/>
          </a:xfrm>
        </p:spPr>
        <p:txBody>
          <a:bodyPr>
            <a:normAutofit/>
          </a:bodyPr>
          <a:lstStyle/>
          <a:p>
            <a:r>
              <a:rPr lang="en-US" sz="4000" dirty="0"/>
              <a:t>You did not ask for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9FAE339-3593-4528-B155-AAF2C5FD7C96}"/>
              </a:ext>
            </a:extLst>
          </p:cNvPr>
          <p:cNvSpPr txBox="1"/>
          <p:nvPr/>
        </p:nvSpPr>
        <p:spPr>
          <a:xfrm>
            <a:off x="762188" y="5454022"/>
            <a:ext cx="1088458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i="1" dirty="0"/>
              <a:t>“Life is Simple.  Everything happens for you, not to you.”</a:t>
            </a:r>
          </a:p>
          <a:p>
            <a:pPr algn="ctr"/>
            <a:r>
              <a:rPr lang="en-US" sz="4000" i="1" dirty="0"/>
              <a:t>												- </a:t>
            </a:r>
            <a:r>
              <a:rPr lang="en-US" sz="2800" i="1" dirty="0"/>
              <a:t>Byron Katie</a:t>
            </a:r>
          </a:p>
        </p:txBody>
      </p:sp>
    </p:spTree>
    <p:extLst>
      <p:ext uri="{BB962C8B-B14F-4D97-AF65-F5344CB8AC3E}">
        <p14:creationId xmlns:p14="http://schemas.microsoft.com/office/powerpoint/2010/main" val="29866286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9194A3-CA4C-42B7-A9FF-F37FD648CA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48146"/>
          </a:xfrm>
        </p:spPr>
        <p:txBody>
          <a:bodyPr>
            <a:normAutofit fontScale="90000"/>
          </a:bodyPr>
          <a:lstStyle/>
          <a:p>
            <a:r>
              <a:rPr lang="en-US" dirty="0"/>
              <a:t>10 things to DO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E57B88-CCE7-4B85-A093-735DE319A8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0238" y="1237351"/>
            <a:ext cx="10178322" cy="4415304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Examine YOUR own feelings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Communicate – instead of being the best communicator, be the BEST TRANSLATOR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Listen – What is said?  What is unsaid?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Make an appeal – draw on courage</a:t>
            </a:r>
          </a:p>
          <a:p>
            <a:pPr marL="457200" indent="-457200">
              <a:buFont typeface="+mj-lt"/>
              <a:buAutoNum type="arabicPeriod"/>
            </a:pPr>
            <a:r>
              <a:rPr lang="en-US" b="1" dirty="0"/>
              <a:t>Talk about what is NOT changing – help people take things familiar with them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3920273-771B-46A8-8EA7-3348F4D2038F}"/>
              </a:ext>
            </a:extLst>
          </p:cNvPr>
          <p:cNvSpPr txBox="1"/>
          <p:nvPr/>
        </p:nvSpPr>
        <p:spPr>
          <a:xfrm>
            <a:off x="910856" y="4928478"/>
            <a:ext cx="10519144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>
                <a:solidFill>
                  <a:srgbClr val="00B050"/>
                </a:solidFill>
              </a:rPr>
              <a:t>“Not everything needs changing  Some things need protecting.  And that can be just and important, challenging and rewarding as changing the world.”					</a:t>
            </a:r>
            <a:r>
              <a:rPr lang="en-US" sz="1050" b="1" i="1" dirty="0">
                <a:solidFill>
                  <a:srgbClr val="00B050"/>
                </a:solidFill>
              </a:rPr>
              <a:t>																											</a:t>
            </a:r>
            <a:r>
              <a:rPr lang="en-US" b="1" i="1" dirty="0">
                <a:solidFill>
                  <a:srgbClr val="00B050"/>
                </a:solidFill>
              </a:rPr>
              <a:t>-Mary T. Barra</a:t>
            </a:r>
          </a:p>
        </p:txBody>
      </p:sp>
    </p:spTree>
    <p:extLst>
      <p:ext uri="{BB962C8B-B14F-4D97-AF65-F5344CB8AC3E}">
        <p14:creationId xmlns:p14="http://schemas.microsoft.com/office/powerpoint/2010/main" val="29690507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9194A3-CA4C-42B7-A9FF-F37FD648CA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48146"/>
          </a:xfrm>
        </p:spPr>
        <p:txBody>
          <a:bodyPr>
            <a:normAutofit fontScale="90000"/>
          </a:bodyPr>
          <a:lstStyle/>
          <a:p>
            <a:r>
              <a:rPr lang="en-US" dirty="0"/>
              <a:t>10 things to DO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E57B88-CCE7-4B85-A093-735DE319A8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0238" y="1237351"/>
            <a:ext cx="10178322" cy="4415304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Examine YOUR own feelings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Communicate – instead of being the best communicator, be the BEST TRANSLATOR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Listen – What is said?  What is unsaid?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Make an appeal – draw on courage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Talk about what is NOT changing – help people take things familiar with them </a:t>
            </a:r>
          </a:p>
          <a:p>
            <a:pPr marL="457200" indent="-457200">
              <a:buFont typeface="+mj-lt"/>
              <a:buAutoNum type="arabicPeriod"/>
            </a:pPr>
            <a:r>
              <a:rPr lang="en-US" b="1" dirty="0"/>
              <a:t>Learn to love the skeptics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b="1" dirty="0"/>
              <a:t>Smoke them out early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b="1" dirty="0"/>
              <a:t>Find out what they don’t like and use it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3920273-771B-46A8-8EA7-3348F4D2038F}"/>
              </a:ext>
            </a:extLst>
          </p:cNvPr>
          <p:cNvSpPr txBox="1"/>
          <p:nvPr/>
        </p:nvSpPr>
        <p:spPr>
          <a:xfrm>
            <a:off x="1342222" y="5620649"/>
            <a:ext cx="981435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>
                <a:solidFill>
                  <a:srgbClr val="00B050"/>
                </a:solidFill>
              </a:rPr>
              <a:t>“I looked up my family tree and found out that I was sap.”     </a:t>
            </a:r>
          </a:p>
          <a:p>
            <a:r>
              <a:rPr lang="en-US" sz="2800" b="1" i="1" dirty="0">
                <a:solidFill>
                  <a:srgbClr val="00B050"/>
                </a:solidFill>
              </a:rPr>
              <a:t>															</a:t>
            </a:r>
            <a:r>
              <a:rPr lang="en-US" b="1" i="1" dirty="0">
                <a:solidFill>
                  <a:srgbClr val="00B050"/>
                </a:solidFill>
              </a:rPr>
              <a:t>-Rodney Dangerfield</a:t>
            </a:r>
          </a:p>
        </p:txBody>
      </p:sp>
    </p:spTree>
    <p:extLst>
      <p:ext uri="{BB962C8B-B14F-4D97-AF65-F5344CB8AC3E}">
        <p14:creationId xmlns:p14="http://schemas.microsoft.com/office/powerpoint/2010/main" val="17305872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9194A3-CA4C-42B7-A9FF-F37FD648CA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48146"/>
          </a:xfrm>
        </p:spPr>
        <p:txBody>
          <a:bodyPr>
            <a:normAutofit fontScale="90000"/>
          </a:bodyPr>
          <a:lstStyle/>
          <a:p>
            <a:r>
              <a:rPr lang="en-US" dirty="0"/>
              <a:t>10 things to DO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E57B88-CCE7-4B85-A093-735DE319A8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0238" y="1237351"/>
            <a:ext cx="10178322" cy="4415304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Examine YOUR own feelings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Communicate – instead of being the best communicator, be the BEST TRANSLATOR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Listen – What is said?  What is unsaid?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Make an appeal – draw on courage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Talk about what is NOT changing – help people take things familiar with them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Learn to love the skeptics</a:t>
            </a:r>
          </a:p>
          <a:p>
            <a:pPr marL="457200" indent="-457200">
              <a:buFont typeface="+mj-lt"/>
              <a:buAutoNum type="arabicPeriod"/>
            </a:pPr>
            <a:r>
              <a:rPr lang="en-US" b="1" dirty="0"/>
              <a:t>Articulate expectations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b="1" dirty="0"/>
              <a:t>Explain the why, the how and when things need to happen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3920273-771B-46A8-8EA7-3348F4D2038F}"/>
              </a:ext>
            </a:extLst>
          </p:cNvPr>
          <p:cNvSpPr txBox="1"/>
          <p:nvPr/>
        </p:nvSpPr>
        <p:spPr>
          <a:xfrm>
            <a:off x="853440" y="5759475"/>
            <a:ext cx="1118460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>
                <a:solidFill>
                  <a:srgbClr val="00B050"/>
                </a:solidFill>
              </a:rPr>
              <a:t>“Accept what is, let go of what was and have faith in what will be.”     </a:t>
            </a:r>
          </a:p>
          <a:p>
            <a:r>
              <a:rPr lang="en-US" sz="2800" b="1" i="1" dirty="0">
                <a:solidFill>
                  <a:srgbClr val="00B050"/>
                </a:solidFill>
              </a:rPr>
              <a:t>															</a:t>
            </a:r>
            <a:r>
              <a:rPr lang="en-US" b="1" i="1" dirty="0">
                <a:solidFill>
                  <a:srgbClr val="00B050"/>
                </a:solidFill>
              </a:rPr>
              <a:t>-livelifehappy.com</a:t>
            </a:r>
          </a:p>
        </p:txBody>
      </p:sp>
    </p:spTree>
    <p:extLst>
      <p:ext uri="{BB962C8B-B14F-4D97-AF65-F5344CB8AC3E}">
        <p14:creationId xmlns:p14="http://schemas.microsoft.com/office/powerpoint/2010/main" val="42750766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9194A3-CA4C-42B7-A9FF-F37FD648CA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48146"/>
          </a:xfrm>
        </p:spPr>
        <p:txBody>
          <a:bodyPr>
            <a:normAutofit fontScale="90000"/>
          </a:bodyPr>
          <a:lstStyle/>
          <a:p>
            <a:r>
              <a:rPr lang="en-US" dirty="0"/>
              <a:t>10 things to DO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E57B88-CCE7-4B85-A093-735DE319A8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0238" y="1237351"/>
            <a:ext cx="10178322" cy="4415304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Examine YOUR own feelings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Communicate – instead of being the best communicator, be the BEST TRANSLATOR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Listen – What is said?  What is unsaid?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Make an appeal – draw on courage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Talk about what is NOT changing – help people take things familiar with them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Learn to love the skeptics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Articulate expectations</a:t>
            </a:r>
          </a:p>
          <a:p>
            <a:pPr marL="457200" indent="-457200">
              <a:buFont typeface="+mj-lt"/>
              <a:buAutoNum type="arabicPeriod"/>
            </a:pPr>
            <a:r>
              <a:rPr lang="en-US" b="1" dirty="0"/>
              <a:t>Be visible – block out time on your calendar to check on each other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3920273-771B-46A8-8EA7-3348F4D2038F}"/>
              </a:ext>
            </a:extLst>
          </p:cNvPr>
          <p:cNvSpPr txBox="1"/>
          <p:nvPr/>
        </p:nvSpPr>
        <p:spPr>
          <a:xfrm>
            <a:off x="1762922" y="5620649"/>
            <a:ext cx="928414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>
                <a:solidFill>
                  <a:srgbClr val="00B050"/>
                </a:solidFill>
              </a:rPr>
              <a:t>“You must be the change you wish to see in the world.”     </a:t>
            </a:r>
          </a:p>
          <a:p>
            <a:r>
              <a:rPr lang="en-US" sz="2800" b="1" i="1" dirty="0">
                <a:solidFill>
                  <a:srgbClr val="00B050"/>
                </a:solidFill>
              </a:rPr>
              <a:t>															</a:t>
            </a:r>
            <a:r>
              <a:rPr lang="en-US" b="1" i="1" dirty="0">
                <a:solidFill>
                  <a:srgbClr val="00B050"/>
                </a:solidFill>
              </a:rPr>
              <a:t>-Mahatma Gandhi</a:t>
            </a:r>
          </a:p>
        </p:txBody>
      </p:sp>
    </p:spTree>
    <p:extLst>
      <p:ext uri="{BB962C8B-B14F-4D97-AF65-F5344CB8AC3E}">
        <p14:creationId xmlns:p14="http://schemas.microsoft.com/office/powerpoint/2010/main" val="6673955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9194A3-CA4C-42B7-A9FF-F37FD648CA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48146"/>
          </a:xfrm>
        </p:spPr>
        <p:txBody>
          <a:bodyPr>
            <a:normAutofit fontScale="90000"/>
          </a:bodyPr>
          <a:lstStyle/>
          <a:p>
            <a:r>
              <a:rPr lang="en-US" dirty="0"/>
              <a:t>10 things to DO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E57B88-CCE7-4B85-A093-735DE319A8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0238" y="1237351"/>
            <a:ext cx="10178322" cy="4415304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Examine YOUR own feelings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Communicate – instead of being the best communicator, be the BEST TRANSLATOR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Listen – What is said?  What is unsaid?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Make an appeal – draw on courage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Talk about what is NOT changing – help people take things familiar with them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Learn to love the skeptics – smoke them out early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Articulate expectations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Be visible – block out time on your calendar to check on each other</a:t>
            </a:r>
          </a:p>
          <a:p>
            <a:pPr marL="457200" indent="-457200">
              <a:buFont typeface="+mj-lt"/>
              <a:buAutoNum type="arabicPeriod"/>
            </a:pPr>
            <a:r>
              <a:rPr lang="en-US" b="1" dirty="0"/>
              <a:t>TRUST - Be honest and open – straight talk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b="1" dirty="0"/>
              <a:t>Honesty, Clarity and Truth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b="1" dirty="0"/>
              <a:t>Employees have to have confidence in a leader’s abilities to understand the big picture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b="1" dirty="0"/>
          </a:p>
          <a:p>
            <a:pPr marL="457200" indent="-45720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3920273-771B-46A8-8EA7-3348F4D2038F}"/>
              </a:ext>
            </a:extLst>
          </p:cNvPr>
          <p:cNvSpPr txBox="1"/>
          <p:nvPr/>
        </p:nvSpPr>
        <p:spPr>
          <a:xfrm>
            <a:off x="667339" y="5674060"/>
            <a:ext cx="1067122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 i="1" dirty="0">
                <a:solidFill>
                  <a:srgbClr val="00B050"/>
                </a:solidFill>
              </a:rPr>
              <a:t>“As soon as a leader has earned the trust of the team, there are not limits on what they can accomplish together.”  												</a:t>
            </a:r>
            <a:r>
              <a:rPr lang="en-US" b="1" i="1" dirty="0">
                <a:solidFill>
                  <a:srgbClr val="00B050"/>
                </a:solidFill>
              </a:rPr>
              <a:t>																-Chris Ruisi</a:t>
            </a:r>
          </a:p>
        </p:txBody>
      </p:sp>
    </p:spTree>
    <p:extLst>
      <p:ext uri="{BB962C8B-B14F-4D97-AF65-F5344CB8AC3E}">
        <p14:creationId xmlns:p14="http://schemas.microsoft.com/office/powerpoint/2010/main" val="19267311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9194A3-CA4C-42B7-A9FF-F37FD648CA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48146"/>
          </a:xfrm>
        </p:spPr>
        <p:txBody>
          <a:bodyPr>
            <a:normAutofit fontScale="90000"/>
          </a:bodyPr>
          <a:lstStyle/>
          <a:p>
            <a:r>
              <a:rPr lang="en-US" dirty="0"/>
              <a:t>10 things to DO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E57B88-CCE7-4B85-A093-735DE319A8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0238" y="1237351"/>
            <a:ext cx="10178322" cy="4415304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Examine YOUR own feelings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Communicate – instead of being the best communicator, be the BEST TRANSLATOR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Listen – What is said?  What is unsaid?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Make an appeal – draw on courage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Talk about what is NOT changing – help people take things familiar with them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Learn to love the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Articulate expectations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Be visible – block out time on your calendar to check on each other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TRUST - Be honest and open – straight talk</a:t>
            </a:r>
          </a:p>
          <a:p>
            <a:pPr marL="457200" indent="-457200">
              <a:buFont typeface="+mj-lt"/>
              <a:buAutoNum type="arabicPeriod"/>
            </a:pPr>
            <a:r>
              <a:rPr lang="en-US" b="1" dirty="0"/>
              <a:t>Recognize and reward success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3920273-771B-46A8-8EA7-3348F4D2038F}"/>
              </a:ext>
            </a:extLst>
          </p:cNvPr>
          <p:cNvSpPr txBox="1"/>
          <p:nvPr/>
        </p:nvSpPr>
        <p:spPr>
          <a:xfrm>
            <a:off x="1103347" y="5759475"/>
            <a:ext cx="1047498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>
                <a:solidFill>
                  <a:srgbClr val="00B050"/>
                </a:solidFill>
              </a:rPr>
              <a:t>“There is more hunger for love and appreciation in this world </a:t>
            </a:r>
          </a:p>
          <a:p>
            <a:r>
              <a:rPr lang="en-US" sz="2800" b="1" i="1" dirty="0">
                <a:solidFill>
                  <a:srgbClr val="00B050"/>
                </a:solidFill>
              </a:rPr>
              <a:t>than bread.”   															</a:t>
            </a:r>
            <a:r>
              <a:rPr lang="en-US" b="1" i="1" dirty="0">
                <a:solidFill>
                  <a:srgbClr val="00B050"/>
                </a:solidFill>
              </a:rPr>
              <a:t>-Mother Teresa</a:t>
            </a:r>
          </a:p>
        </p:txBody>
      </p:sp>
    </p:spTree>
    <p:extLst>
      <p:ext uri="{BB962C8B-B14F-4D97-AF65-F5344CB8AC3E}">
        <p14:creationId xmlns:p14="http://schemas.microsoft.com/office/powerpoint/2010/main" val="1842408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DA5162-D5BD-49C9-BCFD-A98586EFFC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Finish these Sentences…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AE2696-BFC7-4B59-8877-1FAA002BBB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5424" y="1685773"/>
            <a:ext cx="10178322" cy="745163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n-US" sz="4000" strike="dblStrike" dirty="0">
                <a:solidFill>
                  <a:srgbClr val="FF0000"/>
                </a:solidFill>
              </a:rPr>
              <a:t>I have to…</a:t>
            </a:r>
            <a:r>
              <a:rPr lang="en-US" sz="4000" dirty="0"/>
              <a:t>I choose to…</a:t>
            </a:r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endParaRPr lang="en-US" sz="40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44D1303-9250-4F94-BEE8-45D4E7326FCE}"/>
              </a:ext>
            </a:extLst>
          </p:cNvPr>
          <p:cNvSpPr txBox="1"/>
          <p:nvPr/>
        </p:nvSpPr>
        <p:spPr>
          <a:xfrm>
            <a:off x="632387" y="4765893"/>
            <a:ext cx="11156965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i="1" dirty="0">
                <a:solidFill>
                  <a:srgbClr val="00B050"/>
                </a:solidFill>
              </a:rPr>
              <a:t>“If you can’t fly, then run.  If you can’t run, then walk.  If you can’t</a:t>
            </a:r>
          </a:p>
          <a:p>
            <a:pPr algn="ctr"/>
            <a:r>
              <a:rPr lang="en-US" sz="2800" b="1" i="1" dirty="0">
                <a:solidFill>
                  <a:srgbClr val="00B050"/>
                </a:solidFill>
              </a:rPr>
              <a:t>walk, then crawl.  But whatever you do, you have to </a:t>
            </a:r>
          </a:p>
          <a:p>
            <a:pPr algn="ctr"/>
            <a:r>
              <a:rPr lang="en-US" sz="2800" b="1" i="1" dirty="0">
                <a:solidFill>
                  <a:srgbClr val="00B050"/>
                </a:solidFill>
              </a:rPr>
              <a:t>keep moving forward</a:t>
            </a:r>
          </a:p>
          <a:p>
            <a:r>
              <a:rPr lang="en-US" sz="2800" b="1" i="1" dirty="0">
                <a:solidFill>
                  <a:srgbClr val="00B050"/>
                </a:solidFill>
              </a:rPr>
              <a:t>															</a:t>
            </a:r>
            <a:r>
              <a:rPr lang="en-US" b="1" i="1" dirty="0">
                <a:solidFill>
                  <a:srgbClr val="00B050"/>
                </a:solidFill>
              </a:rPr>
              <a:t>-Martin Luther King Jr.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474362B-3049-47EA-9193-CD244D67D754}"/>
              </a:ext>
            </a:extLst>
          </p:cNvPr>
          <p:cNvSpPr txBox="1">
            <a:spLocks/>
          </p:cNvSpPr>
          <p:nvPr/>
        </p:nvSpPr>
        <p:spPr>
          <a:xfrm>
            <a:off x="1085423" y="2514884"/>
            <a:ext cx="10178322" cy="74516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000" strike="dblStrike" dirty="0">
                <a:solidFill>
                  <a:srgbClr val="FF0000"/>
                </a:solidFill>
              </a:rPr>
              <a:t>I can't do…</a:t>
            </a:r>
            <a:r>
              <a:rPr lang="en-US" sz="4000" dirty="0"/>
              <a:t>I choose not to…</a:t>
            </a:r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endParaRPr lang="en-US" sz="4000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E461C40-F86A-48C8-9ADD-518AAC631326}"/>
              </a:ext>
            </a:extLst>
          </p:cNvPr>
          <p:cNvSpPr txBox="1">
            <a:spLocks/>
          </p:cNvSpPr>
          <p:nvPr/>
        </p:nvSpPr>
        <p:spPr>
          <a:xfrm>
            <a:off x="1121709" y="3308393"/>
            <a:ext cx="10178322" cy="74516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000" strike="dblStrike" dirty="0">
                <a:solidFill>
                  <a:srgbClr val="FF0000"/>
                </a:solidFill>
              </a:rPr>
              <a:t>I need to…</a:t>
            </a:r>
            <a:r>
              <a:rPr lang="en-US" sz="4000" dirty="0"/>
              <a:t>I want to…</a:t>
            </a:r>
          </a:p>
          <a:p>
            <a:pPr marL="457200" indent="-457200">
              <a:buFont typeface="+mj-lt"/>
              <a:buAutoNum type="arabicPeriod"/>
            </a:pPr>
            <a:endParaRPr lang="en-US" sz="4000" dirty="0"/>
          </a:p>
          <a:p>
            <a:pPr marL="457200" indent="-457200">
              <a:buFont typeface="+mj-lt"/>
              <a:buAutoNum type="arabicPeriod"/>
            </a:pPr>
            <a:endParaRPr lang="en-US" sz="4000" dirty="0"/>
          </a:p>
          <a:p>
            <a:pPr marL="457200" indent="-457200">
              <a:buFont typeface="+mj-lt"/>
              <a:buAutoNum type="arabicPeriod"/>
            </a:pPr>
            <a:endParaRPr lang="en-US" sz="4000" dirty="0"/>
          </a:p>
          <a:p>
            <a:pPr marL="457200" indent="-457200">
              <a:buFont typeface="+mj-lt"/>
              <a:buAutoNum type="arabicPeriod"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139216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1F3F00-DCBA-4E4B-8639-8A197E4655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45272" y="283739"/>
            <a:ext cx="10318418" cy="4394988"/>
          </a:xfrm>
        </p:spPr>
        <p:txBody>
          <a:bodyPr/>
          <a:lstStyle/>
          <a:p>
            <a:r>
              <a:rPr lang="en-US" dirty="0"/>
              <a:t>Surviving change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226DF0-4198-424B-8733-8F1BC59E32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81794" y="3758948"/>
            <a:ext cx="8045373" cy="742279"/>
          </a:xfrm>
        </p:spPr>
        <p:txBody>
          <a:bodyPr>
            <a:normAutofit/>
          </a:bodyPr>
          <a:lstStyle/>
          <a:p>
            <a:r>
              <a:rPr lang="en-US" sz="4000" dirty="0"/>
              <a:t>You did not ask for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9FAE339-3593-4528-B155-AAF2C5FD7C96}"/>
              </a:ext>
            </a:extLst>
          </p:cNvPr>
          <p:cNvSpPr txBox="1"/>
          <p:nvPr/>
        </p:nvSpPr>
        <p:spPr>
          <a:xfrm>
            <a:off x="762188" y="5454022"/>
            <a:ext cx="1088458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i="1" dirty="0"/>
              <a:t>“Life is Simple.  Everything happens for you, not to you.”</a:t>
            </a:r>
          </a:p>
          <a:p>
            <a:pPr algn="ctr"/>
            <a:r>
              <a:rPr lang="en-US" sz="4000" i="1" dirty="0"/>
              <a:t>												- </a:t>
            </a:r>
            <a:r>
              <a:rPr lang="en-US" sz="2800" i="1" dirty="0"/>
              <a:t>Byron Katie</a:t>
            </a:r>
          </a:p>
        </p:txBody>
      </p:sp>
    </p:spTree>
    <p:extLst>
      <p:ext uri="{BB962C8B-B14F-4D97-AF65-F5344CB8AC3E}">
        <p14:creationId xmlns:p14="http://schemas.microsoft.com/office/powerpoint/2010/main" val="42808046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77E50D-F6B0-4C88-9A95-6AE562CAAA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98022"/>
          </a:xfrm>
        </p:spPr>
        <p:txBody>
          <a:bodyPr/>
          <a:lstStyle/>
          <a:p>
            <a:pPr algn="ctr"/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F577C3-CC94-4037-AA2D-0649013918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8551" y="1354976"/>
            <a:ext cx="10178322" cy="359359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I have to, I can’t do, I need to…</a:t>
            </a:r>
          </a:p>
          <a:p>
            <a:r>
              <a:rPr lang="en-US" dirty="0"/>
              <a:t>Common Mistakes made when Dealing with Change</a:t>
            </a:r>
          </a:p>
          <a:p>
            <a:r>
              <a:rPr lang="en-US" dirty="0"/>
              <a:t>What can WE do?</a:t>
            </a:r>
          </a:p>
          <a:p>
            <a:r>
              <a:rPr lang="en-US" dirty="0"/>
              <a:t>I choose to, I choose not to, I want to…</a:t>
            </a:r>
          </a:p>
          <a:p>
            <a:r>
              <a:rPr lang="en-US" dirty="0"/>
              <a:t>Wrap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4457445-698D-47B6-8684-A61F822E15DD}"/>
              </a:ext>
            </a:extLst>
          </p:cNvPr>
          <p:cNvSpPr txBox="1"/>
          <p:nvPr/>
        </p:nvSpPr>
        <p:spPr>
          <a:xfrm>
            <a:off x="1351529" y="5182488"/>
            <a:ext cx="9812366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i="1" dirty="0">
                <a:solidFill>
                  <a:srgbClr val="00B050"/>
                </a:solidFill>
              </a:rPr>
              <a:t>“Everyone thinks of changing the world, but no one thinks </a:t>
            </a:r>
          </a:p>
          <a:p>
            <a:pPr algn="ctr"/>
            <a:r>
              <a:rPr lang="en-US" sz="2800" b="1" i="1" dirty="0">
                <a:solidFill>
                  <a:srgbClr val="00B050"/>
                </a:solidFill>
              </a:rPr>
              <a:t>of changing himself.”</a:t>
            </a:r>
          </a:p>
          <a:p>
            <a:pPr algn="ctr"/>
            <a:r>
              <a:rPr lang="en-US" sz="2800" b="1" i="1" dirty="0">
                <a:solidFill>
                  <a:srgbClr val="00B050"/>
                </a:solidFill>
              </a:rPr>
              <a:t>																			</a:t>
            </a:r>
            <a:r>
              <a:rPr lang="en-US" b="1" i="1" dirty="0">
                <a:solidFill>
                  <a:srgbClr val="00B050"/>
                </a:solidFill>
              </a:rPr>
              <a:t>– Tolstoy</a:t>
            </a:r>
          </a:p>
        </p:txBody>
      </p:sp>
    </p:spTree>
    <p:extLst>
      <p:ext uri="{BB962C8B-B14F-4D97-AF65-F5344CB8AC3E}">
        <p14:creationId xmlns:p14="http://schemas.microsoft.com/office/powerpoint/2010/main" val="41925652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DA5162-D5BD-49C9-BCFD-A98586EFFC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Finish these Sentences…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AE2696-BFC7-4B59-8877-1FAA002BBB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5424" y="1685773"/>
            <a:ext cx="10178322" cy="745163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n-US" sz="4000" dirty="0"/>
              <a:t>I have to…</a:t>
            </a:r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endParaRPr lang="en-US" sz="40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44D1303-9250-4F94-BEE8-45D4E7326FCE}"/>
              </a:ext>
            </a:extLst>
          </p:cNvPr>
          <p:cNvSpPr txBox="1"/>
          <p:nvPr/>
        </p:nvSpPr>
        <p:spPr>
          <a:xfrm>
            <a:off x="1517563" y="5090620"/>
            <a:ext cx="9646552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i="1" dirty="0">
                <a:solidFill>
                  <a:srgbClr val="00B050"/>
                </a:solidFill>
              </a:rPr>
              <a:t>“The achievements of an organization are the results of the </a:t>
            </a:r>
          </a:p>
          <a:p>
            <a:pPr algn="ctr"/>
            <a:r>
              <a:rPr lang="en-US" sz="2800" b="1" i="1" dirty="0">
                <a:solidFill>
                  <a:srgbClr val="00B050"/>
                </a:solidFill>
              </a:rPr>
              <a:t>combined effort of each individual.”</a:t>
            </a:r>
          </a:p>
          <a:p>
            <a:r>
              <a:rPr lang="en-US" sz="2800" b="1" i="1" dirty="0">
                <a:solidFill>
                  <a:srgbClr val="00B050"/>
                </a:solidFill>
              </a:rPr>
              <a:t>															</a:t>
            </a:r>
            <a:r>
              <a:rPr lang="en-US" b="1" i="1" dirty="0">
                <a:solidFill>
                  <a:srgbClr val="00B050"/>
                </a:solidFill>
              </a:rPr>
              <a:t>-Vince Lombardi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474362B-3049-47EA-9193-CD244D67D754}"/>
              </a:ext>
            </a:extLst>
          </p:cNvPr>
          <p:cNvSpPr txBox="1">
            <a:spLocks/>
          </p:cNvSpPr>
          <p:nvPr/>
        </p:nvSpPr>
        <p:spPr>
          <a:xfrm>
            <a:off x="1085423" y="2514884"/>
            <a:ext cx="10178322" cy="74516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000" dirty="0"/>
              <a:t>I can't do…</a:t>
            </a:r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endParaRPr lang="en-US" sz="4000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E461C40-F86A-48C8-9ADD-518AAC631326}"/>
              </a:ext>
            </a:extLst>
          </p:cNvPr>
          <p:cNvSpPr txBox="1">
            <a:spLocks/>
          </p:cNvSpPr>
          <p:nvPr/>
        </p:nvSpPr>
        <p:spPr>
          <a:xfrm>
            <a:off x="1121709" y="3308393"/>
            <a:ext cx="10178322" cy="74516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000" dirty="0"/>
              <a:t>I need to…</a:t>
            </a:r>
          </a:p>
          <a:p>
            <a:pPr marL="457200" indent="-457200">
              <a:buFont typeface="+mj-lt"/>
              <a:buAutoNum type="arabicPeriod"/>
            </a:pPr>
            <a:endParaRPr lang="en-US" sz="4000" dirty="0"/>
          </a:p>
          <a:p>
            <a:pPr marL="457200" indent="-457200">
              <a:buFont typeface="+mj-lt"/>
              <a:buAutoNum type="arabicPeriod"/>
            </a:pPr>
            <a:endParaRPr lang="en-US" sz="4000" dirty="0"/>
          </a:p>
          <a:p>
            <a:pPr marL="457200" indent="-457200">
              <a:buFont typeface="+mj-lt"/>
              <a:buAutoNum type="arabicPeriod"/>
            </a:pPr>
            <a:endParaRPr lang="en-US" sz="4000" dirty="0"/>
          </a:p>
          <a:p>
            <a:pPr marL="457200" indent="-457200">
              <a:buFont typeface="+mj-lt"/>
              <a:buAutoNum type="arabicPeriod"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815989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1F3F00-DCBA-4E4B-8639-8A197E4655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0210" y="857317"/>
            <a:ext cx="10318418" cy="4394988"/>
          </a:xfrm>
        </p:spPr>
        <p:txBody>
          <a:bodyPr/>
          <a:lstStyle/>
          <a:p>
            <a:r>
              <a:rPr lang="en-US" dirty="0"/>
              <a:t>Why</a:t>
            </a:r>
            <a:br>
              <a:rPr lang="en-US" dirty="0"/>
            </a:br>
            <a:r>
              <a:rPr lang="en-US" dirty="0"/>
              <a:t>change?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9FAE339-3593-4528-B155-AAF2C5FD7C96}"/>
              </a:ext>
            </a:extLst>
          </p:cNvPr>
          <p:cNvSpPr txBox="1"/>
          <p:nvPr/>
        </p:nvSpPr>
        <p:spPr>
          <a:xfrm>
            <a:off x="3439648" y="5885410"/>
            <a:ext cx="55795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/>
              <a:t>Change is inevitable.  Growth is optional.</a:t>
            </a:r>
          </a:p>
        </p:txBody>
      </p:sp>
    </p:spTree>
    <p:extLst>
      <p:ext uri="{BB962C8B-B14F-4D97-AF65-F5344CB8AC3E}">
        <p14:creationId xmlns:p14="http://schemas.microsoft.com/office/powerpoint/2010/main" val="1386341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73E768-6031-4883-81FD-819B3BA759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116378"/>
            <a:ext cx="10178322" cy="814648"/>
          </a:xfrm>
        </p:spPr>
        <p:txBody>
          <a:bodyPr/>
          <a:lstStyle/>
          <a:p>
            <a:r>
              <a:rPr lang="en-US" dirty="0"/>
              <a:t>15 common mistakes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27CB93-106D-452C-ACF1-78EE4DCE6C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6863" y="798022"/>
            <a:ext cx="10178322" cy="5544589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1800" dirty="0"/>
              <a:t>Expect someone else to reduce your stress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/>
              <a:t>Decide not to change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/>
              <a:t>Act like a victim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/>
              <a:t>Try to play a new game by the old rules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/>
              <a:t>Shoot for a low-stress work setting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/>
              <a:t>Try to control the uncontrollable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/>
              <a:t>Choose your own pace of change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/>
              <a:t>Fail to abandon the expendable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/>
              <a:t>Slow down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/>
              <a:t>Be afraid of the future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/>
              <a:t>Pick the wrong battles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/>
              <a:t>Psychologically unplug from your job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/>
              <a:t>Avoid new assignments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/>
              <a:t>Try to eliminate uncertainty and instability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/>
              <a:t>Assume “caring management” should keep you comfortable</a:t>
            </a:r>
          </a:p>
        </p:txBody>
      </p:sp>
    </p:spTree>
    <p:extLst>
      <p:ext uri="{BB962C8B-B14F-4D97-AF65-F5344CB8AC3E}">
        <p14:creationId xmlns:p14="http://schemas.microsoft.com/office/powerpoint/2010/main" val="41214516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9194A3-CA4C-42B7-A9FF-F37FD648CA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48146"/>
          </a:xfrm>
        </p:spPr>
        <p:txBody>
          <a:bodyPr>
            <a:normAutofit fontScale="90000"/>
          </a:bodyPr>
          <a:lstStyle/>
          <a:p>
            <a:r>
              <a:rPr lang="en-US" dirty="0"/>
              <a:t>10 things to DO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E57B88-CCE7-4B85-A093-735DE319A8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0238" y="1237351"/>
            <a:ext cx="10178322" cy="4415304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b="1" dirty="0"/>
              <a:t>Examine YOUR own feelings 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3920273-771B-46A8-8EA7-3348F4D2038F}"/>
              </a:ext>
            </a:extLst>
          </p:cNvPr>
          <p:cNvSpPr txBox="1"/>
          <p:nvPr/>
        </p:nvSpPr>
        <p:spPr>
          <a:xfrm>
            <a:off x="891342" y="5620649"/>
            <a:ext cx="1130065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>
                <a:solidFill>
                  <a:srgbClr val="00B050"/>
                </a:solidFill>
              </a:rPr>
              <a:t>“Behavior change happens mostly by speaking to people’s feelings.”     </a:t>
            </a:r>
          </a:p>
          <a:p>
            <a:r>
              <a:rPr lang="en-US" sz="2800" b="1" i="1" dirty="0">
                <a:solidFill>
                  <a:srgbClr val="00B050"/>
                </a:solidFill>
              </a:rPr>
              <a:t>															</a:t>
            </a:r>
            <a:r>
              <a:rPr lang="en-US" b="1" i="1" dirty="0">
                <a:solidFill>
                  <a:srgbClr val="00B050"/>
                </a:solidFill>
              </a:rPr>
              <a:t>-Kotter</a:t>
            </a:r>
          </a:p>
        </p:txBody>
      </p:sp>
    </p:spTree>
    <p:extLst>
      <p:ext uri="{BB962C8B-B14F-4D97-AF65-F5344CB8AC3E}">
        <p14:creationId xmlns:p14="http://schemas.microsoft.com/office/powerpoint/2010/main" val="42112946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9194A3-CA4C-42B7-A9FF-F37FD648CA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0238" y="216131"/>
            <a:ext cx="10178322" cy="748146"/>
          </a:xfrm>
        </p:spPr>
        <p:txBody>
          <a:bodyPr>
            <a:normAutofit fontScale="90000"/>
          </a:bodyPr>
          <a:lstStyle/>
          <a:p>
            <a:r>
              <a:rPr lang="en-US" dirty="0"/>
              <a:t>10 things to DO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E57B88-CCE7-4B85-A093-735DE319A8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3983" y="1221348"/>
            <a:ext cx="10893217" cy="4415304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Examine YOUR own feelings </a:t>
            </a:r>
          </a:p>
          <a:p>
            <a:pPr marL="457200" indent="-457200">
              <a:buFont typeface="+mj-lt"/>
              <a:buAutoNum type="arabicPeriod"/>
            </a:pPr>
            <a:r>
              <a:rPr lang="en-US" b="1" dirty="0"/>
              <a:t>Communicate – instead of being the best communicator,  be the BEST TRANSLATOR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peech Bubble: Oval 4">
            <a:extLst>
              <a:ext uri="{FF2B5EF4-FFF2-40B4-BE49-F238E27FC236}">
                <a16:creationId xmlns:a16="http://schemas.microsoft.com/office/drawing/2014/main" id="{F594D5D3-F1CC-40D2-9AC0-0288C61DCC4E}"/>
              </a:ext>
            </a:extLst>
          </p:cNvPr>
          <p:cNvSpPr/>
          <p:nvPr/>
        </p:nvSpPr>
        <p:spPr>
          <a:xfrm>
            <a:off x="2946083" y="2302778"/>
            <a:ext cx="5788428" cy="3932236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Adaptability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E43F1D-A78F-40CA-A8E6-3B8AF582AE4B}"/>
              </a:ext>
            </a:extLst>
          </p:cNvPr>
          <p:cNvSpPr txBox="1"/>
          <p:nvPr/>
        </p:nvSpPr>
        <p:spPr>
          <a:xfrm>
            <a:off x="3060047" y="3800610"/>
            <a:ext cx="13580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solidFill>
                  <a:schemeClr val="lt1"/>
                </a:solidFill>
              </a:rPr>
              <a:t>Flexibility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9501169-D88D-425D-B3BC-5DA38FFE80A1}"/>
              </a:ext>
            </a:extLst>
          </p:cNvPr>
          <p:cNvSpPr txBox="1"/>
          <p:nvPr/>
        </p:nvSpPr>
        <p:spPr>
          <a:xfrm>
            <a:off x="6830266" y="3388871"/>
            <a:ext cx="14010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solidFill>
                  <a:schemeClr val="lt1"/>
                </a:solidFill>
              </a:rPr>
              <a:t>Versatility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167E671-86BA-485F-B242-F35AD48CF91A}"/>
              </a:ext>
            </a:extLst>
          </p:cNvPr>
          <p:cNvSpPr txBox="1"/>
          <p:nvPr/>
        </p:nvSpPr>
        <p:spPr>
          <a:xfrm>
            <a:off x="4418112" y="5252003"/>
            <a:ext cx="14221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solidFill>
                  <a:schemeClr val="lt1"/>
                </a:solidFill>
              </a:rPr>
              <a:t>Resilience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62AB12D-2EBE-4E04-ABE5-0EBF603EFD77}"/>
              </a:ext>
            </a:extLst>
          </p:cNvPr>
          <p:cNvSpPr txBox="1"/>
          <p:nvPr/>
        </p:nvSpPr>
        <p:spPr>
          <a:xfrm>
            <a:off x="6425360" y="5181659"/>
            <a:ext cx="13973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solidFill>
                  <a:schemeClr val="lt1"/>
                </a:solidFill>
              </a:rPr>
              <a:t>Variability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0A17F41-57C4-403E-94D3-2F2C2F552BC6}"/>
              </a:ext>
            </a:extLst>
          </p:cNvPr>
          <p:cNvSpPr txBox="1"/>
          <p:nvPr/>
        </p:nvSpPr>
        <p:spPr>
          <a:xfrm>
            <a:off x="3652523" y="4624725"/>
            <a:ext cx="18887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solidFill>
                  <a:schemeClr val="lt1"/>
                </a:solidFill>
              </a:rPr>
              <a:t>Convertibility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6194795-6079-4F6B-96B5-F8BD6AFBA789}"/>
              </a:ext>
            </a:extLst>
          </p:cNvPr>
          <p:cNvSpPr txBox="1"/>
          <p:nvPr/>
        </p:nvSpPr>
        <p:spPr>
          <a:xfrm>
            <a:off x="5097144" y="2763622"/>
            <a:ext cx="18453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solidFill>
                  <a:schemeClr val="lt1"/>
                </a:solidFill>
              </a:rPr>
              <a:t>Changeability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9D93131-9834-4E48-972A-1CC9D503FD00}"/>
              </a:ext>
            </a:extLst>
          </p:cNvPr>
          <p:cNvSpPr txBox="1"/>
          <p:nvPr/>
        </p:nvSpPr>
        <p:spPr>
          <a:xfrm>
            <a:off x="6517360" y="4475786"/>
            <a:ext cx="17139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solidFill>
                  <a:schemeClr val="lt1"/>
                </a:solidFill>
              </a:rPr>
              <a:t>Adjustability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B60D0E2-9081-479D-AFAD-81C49730BA58}"/>
              </a:ext>
            </a:extLst>
          </p:cNvPr>
          <p:cNvSpPr txBox="1"/>
          <p:nvPr/>
        </p:nvSpPr>
        <p:spPr>
          <a:xfrm>
            <a:off x="3913903" y="3243825"/>
            <a:ext cx="14478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lt1"/>
                </a:solidFill>
              </a:rPr>
              <a:t>Assimilate</a:t>
            </a:r>
          </a:p>
        </p:txBody>
      </p:sp>
    </p:spTree>
    <p:extLst>
      <p:ext uri="{BB962C8B-B14F-4D97-AF65-F5344CB8AC3E}">
        <p14:creationId xmlns:p14="http://schemas.microsoft.com/office/powerpoint/2010/main" val="29616862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9194A3-CA4C-42B7-A9FF-F37FD648CA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48146"/>
          </a:xfrm>
        </p:spPr>
        <p:txBody>
          <a:bodyPr>
            <a:normAutofit fontScale="90000"/>
          </a:bodyPr>
          <a:lstStyle/>
          <a:p>
            <a:r>
              <a:rPr lang="en-US" dirty="0"/>
              <a:t>10 things to DO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E57B88-CCE7-4B85-A093-735DE319A8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0238" y="1237351"/>
            <a:ext cx="10178322" cy="4415304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Examine YOUR own feelings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Communicate – instead of being the best communicator, be the BEST TRANSLATOR</a:t>
            </a:r>
          </a:p>
          <a:p>
            <a:pPr marL="457200" indent="-457200">
              <a:buFont typeface="+mj-lt"/>
              <a:buAutoNum type="arabicPeriod"/>
            </a:pPr>
            <a:r>
              <a:rPr lang="en-US" b="1" dirty="0"/>
              <a:t>Listen – What is said?  What is unsaid?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0E1DE50-DDAC-47E6-B365-F5C553B30563}"/>
              </a:ext>
            </a:extLst>
          </p:cNvPr>
          <p:cNvSpPr txBox="1"/>
          <p:nvPr/>
        </p:nvSpPr>
        <p:spPr>
          <a:xfrm>
            <a:off x="1151849" y="5175601"/>
            <a:ext cx="10178322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i="1" dirty="0">
                <a:solidFill>
                  <a:srgbClr val="00B050"/>
                </a:solidFill>
              </a:rPr>
              <a:t>“I’m always searching for new music, and change what I listen to on a regular basis.”</a:t>
            </a:r>
            <a:endParaRPr lang="en-US" b="1" i="1" dirty="0">
              <a:solidFill>
                <a:srgbClr val="00B050"/>
              </a:solidFill>
            </a:endParaRPr>
          </a:p>
          <a:p>
            <a:pPr algn="ctr"/>
            <a:r>
              <a:rPr lang="en-US" b="1" i="1" dirty="0">
                <a:solidFill>
                  <a:srgbClr val="00B050"/>
                </a:solidFill>
              </a:rPr>
              <a:t>									 		-Rafael Nadal</a:t>
            </a:r>
          </a:p>
        </p:txBody>
      </p:sp>
    </p:spTree>
    <p:extLst>
      <p:ext uri="{BB962C8B-B14F-4D97-AF65-F5344CB8AC3E}">
        <p14:creationId xmlns:p14="http://schemas.microsoft.com/office/powerpoint/2010/main" val="27264636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9194A3-CA4C-42B7-A9FF-F37FD648CA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48146"/>
          </a:xfrm>
        </p:spPr>
        <p:txBody>
          <a:bodyPr>
            <a:normAutofit fontScale="90000"/>
          </a:bodyPr>
          <a:lstStyle/>
          <a:p>
            <a:r>
              <a:rPr lang="en-US" dirty="0"/>
              <a:t>10 things to DO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E57B88-CCE7-4B85-A093-735DE319A8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0238" y="1237351"/>
            <a:ext cx="10178322" cy="5545834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200" dirty="0"/>
              <a:t>Examine YOUR own feelings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dirty="0"/>
              <a:t>Communicate – instead of being the best communicator, be the BEST TRANSLATOR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dirty="0"/>
              <a:t>Listen – What is said?  What is unsaid?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b="1" dirty="0"/>
              <a:t>Make an appeal – draw on courage</a:t>
            </a:r>
            <a:br>
              <a:rPr lang="en-US" dirty="0"/>
            </a:br>
            <a:r>
              <a:rPr lang="en-US" dirty="0"/>
              <a:t>• Courage is saying yes</a:t>
            </a:r>
            <a:br>
              <a:rPr lang="en-US" dirty="0"/>
            </a:br>
            <a:r>
              <a:rPr lang="en-US" dirty="0"/>
              <a:t>• Courage is saying no</a:t>
            </a:r>
            <a:br>
              <a:rPr lang="en-US" dirty="0"/>
            </a:br>
            <a:r>
              <a:rPr lang="en-US" dirty="0"/>
              <a:t>• Courage is being truthful with oneself</a:t>
            </a:r>
            <a:br>
              <a:rPr lang="en-US" dirty="0"/>
            </a:br>
            <a:r>
              <a:rPr lang="en-US" dirty="0"/>
              <a:t>• Courage is letting go</a:t>
            </a:r>
            <a:br>
              <a:rPr lang="en-US" dirty="0"/>
            </a:br>
            <a:r>
              <a:rPr lang="en-US" dirty="0"/>
              <a:t>• Courage is reaching out</a:t>
            </a:r>
            <a:br>
              <a:rPr lang="en-US" dirty="0"/>
            </a:br>
            <a:r>
              <a:rPr lang="en-US" dirty="0"/>
              <a:t>• Courage is standing up for something we believe in</a:t>
            </a:r>
            <a:br>
              <a:rPr lang="en-US" dirty="0"/>
            </a:br>
            <a:r>
              <a:rPr lang="en-US" dirty="0"/>
              <a:t>• Courage is doing something new</a:t>
            </a:r>
            <a:br>
              <a:rPr lang="en-US" dirty="0"/>
            </a:br>
            <a:r>
              <a:rPr lang="en-US" dirty="0"/>
              <a:t>• Courage is being willing to receive</a:t>
            </a:r>
            <a:br>
              <a:rPr lang="en-US" dirty="0"/>
            </a:br>
            <a:r>
              <a:rPr lang="en-US" dirty="0"/>
              <a:t>• Courage is trusting someone again</a:t>
            </a:r>
            <a:br>
              <a:rPr lang="en-US" dirty="0"/>
            </a:br>
            <a:r>
              <a:rPr lang="en-US" dirty="0"/>
              <a:t>• Courage is being vulnerable</a:t>
            </a:r>
            <a:br>
              <a:rPr lang="en-US" dirty="0"/>
            </a:br>
            <a:r>
              <a:rPr lang="en-US" dirty="0"/>
              <a:t>• Courage is asking for help</a:t>
            </a:r>
            <a:br>
              <a:rPr lang="en-US" dirty="0"/>
            </a:br>
            <a:r>
              <a:rPr lang="en-US" dirty="0"/>
              <a:t>• Courage is stopping to rest</a:t>
            </a:r>
            <a:br>
              <a:rPr lang="en-US" dirty="0"/>
            </a:br>
            <a:r>
              <a:rPr lang="en-US" dirty="0"/>
              <a:t>• Courage is continuing through adversity</a:t>
            </a:r>
            <a:br>
              <a:rPr lang="en-US" dirty="0"/>
            </a:br>
            <a:r>
              <a:rPr lang="en-US" dirty="0"/>
              <a:t>• Courage is trusting that all will be well</a:t>
            </a:r>
            <a:endParaRPr lang="en-US" b="1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5272653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171312"/>
      </a:dk2>
      <a:lt2>
        <a:srgbClr val="F7F0DF"/>
      </a:lt2>
      <a:accent1>
        <a:srgbClr val="53AE6E"/>
      </a:accent1>
      <a:accent2>
        <a:srgbClr val="326267"/>
      </a:accent2>
      <a:accent3>
        <a:srgbClr val="C5C34A"/>
      </a:accent3>
      <a:accent4>
        <a:srgbClr val="BF6546"/>
      </a:accent4>
      <a:accent5>
        <a:srgbClr val="81B5A8"/>
      </a:accent5>
      <a:accent6>
        <a:srgbClr val="636455"/>
      </a:accent6>
      <a:hlink>
        <a:srgbClr val="81B5A8"/>
      </a:hlink>
      <a:folHlink>
        <a:srgbClr val="936888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A1A3E1F0-B5EF-49C5-810A-B1B32AEDDC8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273</TotalTime>
  <Words>1364</Words>
  <Application>Microsoft Office PowerPoint</Application>
  <PresentationFormat>Widescreen</PresentationFormat>
  <Paragraphs>157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</vt:lpstr>
      <vt:lpstr>Gill Sans MT</vt:lpstr>
      <vt:lpstr>Impact</vt:lpstr>
      <vt:lpstr>Badge</vt:lpstr>
      <vt:lpstr>Surviving change</vt:lpstr>
      <vt:lpstr>agenda</vt:lpstr>
      <vt:lpstr>Finish these Sentences… </vt:lpstr>
      <vt:lpstr>Why change?</vt:lpstr>
      <vt:lpstr>15 common mistakes</vt:lpstr>
      <vt:lpstr>10 things to DO</vt:lpstr>
      <vt:lpstr>10 things to DO</vt:lpstr>
      <vt:lpstr>10 things to DO</vt:lpstr>
      <vt:lpstr>10 things to DO</vt:lpstr>
      <vt:lpstr>10 things to DO</vt:lpstr>
      <vt:lpstr>10 things to DO</vt:lpstr>
      <vt:lpstr>10 things to DO</vt:lpstr>
      <vt:lpstr>10 things to DO</vt:lpstr>
      <vt:lpstr>10 things to DO</vt:lpstr>
      <vt:lpstr>10 things to DO</vt:lpstr>
      <vt:lpstr>Finish these Sentences… </vt:lpstr>
      <vt:lpstr>Surviving change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Surviving change</dc:title>
  <dc:creator>Potts, Mary</dc:creator>
  <cp:keywords>Select Classification Level, Internal</cp:keywords>
  <cp:lastModifiedBy>Potts, Mary</cp:lastModifiedBy>
  <cp:revision>62</cp:revision>
  <cp:lastPrinted>2019-08-26T17:26:01Z</cp:lastPrinted>
  <dcterms:created xsi:type="dcterms:W3CDTF">2019-08-12T16:12:43Z</dcterms:created>
  <dcterms:modified xsi:type="dcterms:W3CDTF">2023-10-16T18:17:42Z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8b663dc1-5186-4c5a-98c4-429552e4048d</vt:lpwstr>
  </property>
  <property fmtid="{D5CDD505-2E9C-101B-9397-08002B2CF9AE}" pid="3" name="OriginatingUser">
    <vt:lpwstr>pl87473</vt:lpwstr>
  </property>
  <property fmtid="{D5CDD505-2E9C-101B-9397-08002B2CF9AE}" pid="4" name="PreClass">
    <vt:lpwstr>True</vt:lpwstr>
  </property>
  <property fmtid="{D5CDD505-2E9C-101B-9397-08002B2CF9AE}" pid="5" name="Classification">
    <vt:lpwstr>Internal</vt:lpwstr>
  </property>
  <property fmtid="{D5CDD505-2E9C-101B-9397-08002B2CF9AE}" pid="6" name="MSIP_Label_8238890f-b1c9-4d24-91e8-fc1fbd7a2e5e_Enabled">
    <vt:lpwstr>true</vt:lpwstr>
  </property>
  <property fmtid="{D5CDD505-2E9C-101B-9397-08002B2CF9AE}" pid="7" name="MSIP_Label_8238890f-b1c9-4d24-91e8-fc1fbd7a2e5e_SetDate">
    <vt:lpwstr>2023-10-16T16:55:32Z</vt:lpwstr>
  </property>
  <property fmtid="{D5CDD505-2E9C-101B-9397-08002B2CF9AE}" pid="8" name="MSIP_Label_8238890f-b1c9-4d24-91e8-fc1fbd7a2e5e_Method">
    <vt:lpwstr>Privileged</vt:lpwstr>
  </property>
  <property fmtid="{D5CDD505-2E9C-101B-9397-08002B2CF9AE}" pid="9" name="MSIP_Label_8238890f-b1c9-4d24-91e8-fc1fbd7a2e5e_Name">
    <vt:lpwstr>Public</vt:lpwstr>
  </property>
  <property fmtid="{D5CDD505-2E9C-101B-9397-08002B2CF9AE}" pid="10" name="MSIP_Label_8238890f-b1c9-4d24-91e8-fc1fbd7a2e5e_SiteId">
    <vt:lpwstr>ecba9361-f186-473c-a3a8-60af39258895</vt:lpwstr>
  </property>
  <property fmtid="{D5CDD505-2E9C-101B-9397-08002B2CF9AE}" pid="11" name="MSIP_Label_8238890f-b1c9-4d24-91e8-fc1fbd7a2e5e_ActionId">
    <vt:lpwstr>0722994d-c952-47c8-ade3-fe2101cd4fbc</vt:lpwstr>
  </property>
  <property fmtid="{D5CDD505-2E9C-101B-9397-08002B2CF9AE}" pid="12" name="MSIP_Label_8238890f-b1c9-4d24-91e8-fc1fbd7a2e5e_ContentBits">
    <vt:lpwstr>2</vt:lpwstr>
  </property>
  <property fmtid="{D5CDD505-2E9C-101B-9397-08002B2CF9AE}" pid="13" name="ClassificationContentMarkingFooterLocations">
    <vt:lpwstr>Badge:9</vt:lpwstr>
  </property>
  <property fmtid="{D5CDD505-2E9C-101B-9397-08002B2CF9AE}" pid="14" name="ClassificationContentMarkingFooterText">
    <vt:lpwstr>USAA Classification: Public</vt:lpwstr>
  </property>
</Properties>
</file>